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1"/>
  </p:notesMasterIdLst>
  <p:sldIdLst>
    <p:sldId id="258" r:id="rId2"/>
    <p:sldId id="259" r:id="rId3"/>
    <p:sldId id="260" r:id="rId4"/>
    <p:sldId id="266" r:id="rId5"/>
    <p:sldId id="265" r:id="rId6"/>
    <p:sldId id="267" r:id="rId7"/>
    <p:sldId id="263" r:id="rId8"/>
    <p:sldId id="264" r:id="rId9"/>
    <p:sldId id="268" r:id="rId10"/>
    <p:sldId id="270" r:id="rId11"/>
    <p:sldId id="269" r:id="rId12"/>
    <p:sldId id="272" r:id="rId13"/>
    <p:sldId id="271" r:id="rId14"/>
    <p:sldId id="274" r:id="rId15"/>
    <p:sldId id="275" r:id="rId16"/>
    <p:sldId id="276" r:id="rId17"/>
    <p:sldId id="277" r:id="rId18"/>
    <p:sldId id="278" r:id="rId19"/>
    <p:sldId id="283"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46" autoAdjust="0"/>
    <p:restoredTop sz="85868" autoAdjust="0"/>
  </p:normalViewPr>
  <p:slideViewPr>
    <p:cSldViewPr snapToGrid="0">
      <p:cViewPr varScale="1">
        <p:scale>
          <a:sx n="96" d="100"/>
          <a:sy n="96" d="100"/>
        </p:scale>
        <p:origin x="272" y="1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C20BB3-3CCB-4FE5-991B-82F6BCB48AF3}" type="datetimeFigureOut">
              <a:rPr lang="en-US" smtClean="0"/>
              <a:t>10/18/18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746DE6-3336-457D-A091-FA20AC1C536E}" type="slidenum">
              <a:rPr lang="en-US" smtClean="0"/>
              <a:t>‹#›</a:t>
            </a:fld>
            <a:endParaRPr lang="en-US"/>
          </a:p>
        </p:txBody>
      </p:sp>
    </p:spTree>
    <p:extLst>
      <p:ext uri="{BB962C8B-B14F-4D97-AF65-F5344CB8AC3E}">
        <p14:creationId xmlns:p14="http://schemas.microsoft.com/office/powerpoint/2010/main" val="1060720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0746DE6-3336-457D-A091-FA20AC1C536E}" type="slidenum">
              <a:rPr lang="en-US" smtClean="0"/>
              <a:t>12</a:t>
            </a:fld>
            <a:endParaRPr lang="en-US"/>
          </a:p>
        </p:txBody>
      </p:sp>
    </p:spTree>
    <p:extLst>
      <p:ext uri="{BB962C8B-B14F-4D97-AF65-F5344CB8AC3E}">
        <p14:creationId xmlns:p14="http://schemas.microsoft.com/office/powerpoint/2010/main" val="2947075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33732108-E433-4FAE-BA83-93D2A9CC4A68}" type="slidenum">
              <a:rPr lang="en-GB" smtClean="0"/>
              <a:pPr>
                <a:defRPr/>
              </a:pPr>
              <a:t>19</a:t>
            </a:fld>
            <a:endParaRPr lang="en-GB" dirty="0"/>
          </a:p>
        </p:txBody>
      </p:sp>
    </p:spTree>
    <p:extLst>
      <p:ext uri="{BB962C8B-B14F-4D97-AF65-F5344CB8AC3E}">
        <p14:creationId xmlns:p14="http://schemas.microsoft.com/office/powerpoint/2010/main" val="873538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10/18/18</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9338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10/18/18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0373696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10/18/18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643811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10/18/18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4087624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10/18/18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969709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10/18/18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124970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10/18/18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1504991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10/18/18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989307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10/18/18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648144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10/18/18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966118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10/18/18</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7974527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10/18/18</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45637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1.tiff"/><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tiff"/><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1.tiff"/></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tif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creativecommons.org/licenses/by-sa/2.0/uk/"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4000"/>
                <a:satMod val="80000"/>
                <a:lumMod val="106000"/>
              </a:schemeClr>
            </a:gs>
            <a:gs pos="100000">
              <a:schemeClr val="bg1">
                <a:shade val="8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5F9E98A-4FF4-43D6-9C48-6DF0E7F2D272}"/>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207A636-DC99-4588-80C4-9E069B97C3F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pic>
        <p:nvPicPr>
          <p:cNvPr id="13" name="Picture 12">
            <a:extLst>
              <a:ext uri="{FF2B5EF4-FFF2-40B4-BE49-F238E27FC236}">
                <a16:creationId xmlns:a16="http://schemas.microsoft.com/office/drawing/2014/main" id="{D4ED6A5F-3B06-48C5-850F-8045C4DF69AE}"/>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5" name="Straight Connector 14">
            <a:extLst>
              <a:ext uri="{FF2B5EF4-FFF2-40B4-BE49-F238E27FC236}">
                <a16:creationId xmlns:a16="http://schemas.microsoft.com/office/drawing/2014/main" id="{C9A60B9D-8DAC-4DA9-88DE-9911621A2B96}"/>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F2BAA51-3181-4303-929A-FCD9C33F8900}"/>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27685" y="1328764"/>
            <a:ext cx="0" cy="3466826"/>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503583" y="960241"/>
            <a:ext cx="7307049" cy="4203872"/>
          </a:xfrm>
        </p:spPr>
        <p:txBody>
          <a:bodyPr anchor="ctr">
            <a:normAutofit/>
          </a:bodyPr>
          <a:lstStyle/>
          <a:p>
            <a:pPr algn="ctr"/>
            <a:r>
              <a:rPr lang="en-US" sz="5400" cap="none" dirty="0">
                <a:solidFill>
                  <a:schemeClr val="tx1">
                    <a:lumMod val="95000"/>
                  </a:schemeClr>
                </a:solidFill>
              </a:rPr>
              <a:t>Religious divisions in the early seventeenth century</a:t>
            </a:r>
          </a:p>
        </p:txBody>
      </p:sp>
      <p:pic>
        <p:nvPicPr>
          <p:cNvPr id="3" name="Picture 2">
            <a:extLst>
              <a:ext uri="{FF2B5EF4-FFF2-40B4-BE49-F238E27FC236}">
                <a16:creationId xmlns:a16="http://schemas.microsoft.com/office/drawing/2014/main" id="{10E0CB56-0E6E-284F-A4CE-3786090B0ACB}"/>
              </a:ext>
            </a:extLst>
          </p:cNvPr>
          <p:cNvPicPr>
            <a:picLocks noChangeAspect="1"/>
          </p:cNvPicPr>
          <p:nvPr/>
        </p:nvPicPr>
        <p:blipFill>
          <a:blip r:embed="rId3"/>
          <a:stretch>
            <a:fillRect/>
          </a:stretch>
        </p:blipFill>
        <p:spPr>
          <a:xfrm>
            <a:off x="8371764" y="2008045"/>
            <a:ext cx="3576396" cy="2265243"/>
          </a:xfrm>
          <a:prstGeom prst="rect">
            <a:avLst/>
          </a:prstGeom>
        </p:spPr>
      </p:pic>
    </p:spTree>
    <p:extLst>
      <p:ext uri="{BB962C8B-B14F-4D97-AF65-F5344CB8AC3E}">
        <p14:creationId xmlns:p14="http://schemas.microsoft.com/office/powerpoint/2010/main" val="1226505588"/>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3401B2B-5B50-004F-90A3-14FF73883BFE}"/>
              </a:ext>
            </a:extLst>
          </p:cNvPr>
          <p:cNvSpPr/>
          <p:nvPr/>
        </p:nvSpPr>
        <p:spPr>
          <a:xfrm>
            <a:off x="190501" y="6079198"/>
            <a:ext cx="6096000" cy="646331"/>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r>
              <a:rPr lang="en-GB" dirty="0">
                <a:solidFill>
                  <a:srgbClr val="323248"/>
                </a:solidFill>
              </a:rPr>
              <a:t>Defeat of the Armada. Engraving (1588-1590). </a:t>
            </a:r>
          </a:p>
          <a:p>
            <a:r>
              <a:rPr lang="en-GB" dirty="0">
                <a:solidFill>
                  <a:srgbClr val="323248"/>
                </a:solidFill>
              </a:rPr>
              <a:t>Source: British Museum, item 1854,0614.246.</a:t>
            </a:r>
            <a:endParaRPr lang="en-US" dirty="0"/>
          </a:p>
        </p:txBody>
      </p:sp>
      <p:sp>
        <p:nvSpPr>
          <p:cNvPr id="8" name="TextBox 7">
            <a:extLst>
              <a:ext uri="{FF2B5EF4-FFF2-40B4-BE49-F238E27FC236}">
                <a16:creationId xmlns:a16="http://schemas.microsoft.com/office/drawing/2014/main" id="{5B9759D5-6CDE-E24A-A536-46DD67DAD502}"/>
              </a:ext>
            </a:extLst>
          </p:cNvPr>
          <p:cNvSpPr txBox="1"/>
          <p:nvPr/>
        </p:nvSpPr>
        <p:spPr>
          <a:xfrm>
            <a:off x="8087329" y="1116263"/>
            <a:ext cx="3356658" cy="409342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000" dirty="0"/>
              <a:t>The Spanish Armada, a failed attempt by Catholic Spain to invade and conquer England, was widely remembered.</a:t>
            </a:r>
          </a:p>
          <a:p>
            <a:endParaRPr lang="en-US" sz="2000" dirty="0"/>
          </a:p>
          <a:p>
            <a:r>
              <a:rPr lang="en-US" sz="2000" dirty="0"/>
              <a:t>Whilst grand paintings and woodcuttings were constructed, such as the one seen here, stories were also told among all social classes about the providential English victory over the Spanish invaders. </a:t>
            </a:r>
          </a:p>
        </p:txBody>
      </p:sp>
      <p:sp>
        <p:nvSpPr>
          <p:cNvPr id="9" name="TextBox 8">
            <a:extLst>
              <a:ext uri="{FF2B5EF4-FFF2-40B4-BE49-F238E27FC236}">
                <a16:creationId xmlns:a16="http://schemas.microsoft.com/office/drawing/2014/main" id="{F15B0D04-7F1D-C04B-8B49-0620BE433E06}"/>
              </a:ext>
            </a:extLst>
          </p:cNvPr>
          <p:cNvSpPr txBox="1"/>
          <p:nvPr/>
        </p:nvSpPr>
        <p:spPr>
          <a:xfrm>
            <a:off x="922116" y="0"/>
            <a:ext cx="8307316" cy="830997"/>
          </a:xfrm>
          <a:prstGeom prst="rect">
            <a:avLst/>
          </a:prstGeom>
          <a:noFill/>
        </p:spPr>
        <p:txBody>
          <a:bodyPr wrap="square" rtlCol="0">
            <a:spAutoFit/>
          </a:bodyPr>
          <a:lstStyle/>
          <a:p>
            <a:pPr algn="ctr"/>
            <a:r>
              <a:rPr lang="en-US" sz="4800" dirty="0">
                <a:latin typeface="+mj-lt"/>
              </a:rPr>
              <a:t>Spanish Armada, 1588</a:t>
            </a:r>
          </a:p>
        </p:txBody>
      </p:sp>
      <p:pic>
        <p:nvPicPr>
          <p:cNvPr id="3" name="Picture 2">
            <a:extLst>
              <a:ext uri="{FF2B5EF4-FFF2-40B4-BE49-F238E27FC236}">
                <a16:creationId xmlns:a16="http://schemas.microsoft.com/office/drawing/2014/main" id="{B22AF12C-6797-FD4C-B663-C54896B768E1}"/>
              </a:ext>
            </a:extLst>
          </p:cNvPr>
          <p:cNvPicPr>
            <a:picLocks noChangeAspect="1"/>
          </p:cNvPicPr>
          <p:nvPr/>
        </p:nvPicPr>
        <p:blipFill>
          <a:blip r:embed="rId2"/>
          <a:stretch>
            <a:fillRect/>
          </a:stretch>
        </p:blipFill>
        <p:spPr>
          <a:xfrm>
            <a:off x="164350" y="830997"/>
            <a:ext cx="7216681" cy="5234500"/>
          </a:xfrm>
          <a:prstGeom prst="rect">
            <a:avLst/>
          </a:prstGeom>
        </p:spPr>
      </p:pic>
    </p:spTree>
    <p:extLst>
      <p:ext uri="{BB962C8B-B14F-4D97-AF65-F5344CB8AC3E}">
        <p14:creationId xmlns:p14="http://schemas.microsoft.com/office/powerpoint/2010/main" val="30759668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5BFBB9E-5A1F-C142-9A8D-D558CEFE3BFC}"/>
              </a:ext>
            </a:extLst>
          </p:cNvPr>
          <p:cNvPicPr>
            <a:picLocks noChangeAspect="1"/>
          </p:cNvPicPr>
          <p:nvPr/>
        </p:nvPicPr>
        <p:blipFill>
          <a:blip r:embed="rId2"/>
          <a:stretch>
            <a:fillRect/>
          </a:stretch>
        </p:blipFill>
        <p:spPr>
          <a:xfrm>
            <a:off x="9533798" y="1840992"/>
            <a:ext cx="2658202" cy="4285488"/>
          </a:xfrm>
          <a:prstGeom prst="rect">
            <a:avLst/>
          </a:prstGeom>
        </p:spPr>
      </p:pic>
      <p:sp>
        <p:nvSpPr>
          <p:cNvPr id="5" name="TextBox 4">
            <a:extLst>
              <a:ext uri="{FF2B5EF4-FFF2-40B4-BE49-F238E27FC236}">
                <a16:creationId xmlns:a16="http://schemas.microsoft.com/office/drawing/2014/main" id="{837B8CC8-696C-9A49-A89C-6D54E2E81173}"/>
              </a:ext>
            </a:extLst>
          </p:cNvPr>
          <p:cNvSpPr txBox="1"/>
          <p:nvPr/>
        </p:nvSpPr>
        <p:spPr>
          <a:xfrm>
            <a:off x="1438656" y="1011936"/>
            <a:ext cx="9546336" cy="707886"/>
          </a:xfrm>
          <a:prstGeom prst="rect">
            <a:avLst/>
          </a:prstGeom>
          <a:noFill/>
        </p:spPr>
        <p:txBody>
          <a:bodyPr wrap="square" rtlCol="0">
            <a:spAutoFit/>
          </a:bodyPr>
          <a:lstStyle/>
          <a:p>
            <a:pPr algn="ctr"/>
            <a:r>
              <a:rPr lang="en-US" sz="4000" dirty="0">
                <a:latin typeface="+mj-lt"/>
              </a:rPr>
              <a:t>Protestant factions in Jacobean England</a:t>
            </a:r>
          </a:p>
        </p:txBody>
      </p:sp>
      <p:sp>
        <p:nvSpPr>
          <p:cNvPr id="8" name="TextBox 7">
            <a:extLst>
              <a:ext uri="{FF2B5EF4-FFF2-40B4-BE49-F238E27FC236}">
                <a16:creationId xmlns:a16="http://schemas.microsoft.com/office/drawing/2014/main" id="{E9187BD4-9C74-E24C-AF04-73A84A5CE8C6}"/>
              </a:ext>
            </a:extLst>
          </p:cNvPr>
          <p:cNvSpPr txBox="1"/>
          <p:nvPr/>
        </p:nvSpPr>
        <p:spPr>
          <a:xfrm>
            <a:off x="8095488" y="5526315"/>
            <a:ext cx="4206240"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t>Use the following secondary sources to complete the table concerning each denomination in early seventeenth century England.</a:t>
            </a:r>
          </a:p>
        </p:txBody>
      </p:sp>
      <p:pic>
        <p:nvPicPr>
          <p:cNvPr id="9" name="Picture 8">
            <a:extLst>
              <a:ext uri="{FF2B5EF4-FFF2-40B4-BE49-F238E27FC236}">
                <a16:creationId xmlns:a16="http://schemas.microsoft.com/office/drawing/2014/main" id="{0B0DD8EB-8FEF-9E40-993D-BD5C00E2FDA7}"/>
              </a:ext>
            </a:extLst>
          </p:cNvPr>
          <p:cNvPicPr>
            <a:picLocks noChangeAspect="1"/>
          </p:cNvPicPr>
          <p:nvPr/>
        </p:nvPicPr>
        <p:blipFill>
          <a:blip r:embed="rId3"/>
          <a:stretch>
            <a:fillRect/>
          </a:stretch>
        </p:blipFill>
        <p:spPr>
          <a:xfrm>
            <a:off x="340784" y="1887198"/>
            <a:ext cx="6009216" cy="4239281"/>
          </a:xfrm>
          <a:prstGeom prst="rect">
            <a:avLst/>
          </a:prstGeom>
          <a:solidFill>
            <a:schemeClr val="lt1"/>
          </a:solidFill>
        </p:spPr>
      </p:pic>
    </p:spTree>
    <p:extLst>
      <p:ext uri="{BB962C8B-B14F-4D97-AF65-F5344CB8AC3E}">
        <p14:creationId xmlns:p14="http://schemas.microsoft.com/office/powerpoint/2010/main" val="4067972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948BF48-B0E9-1B4B-828F-AD755695E9E0}"/>
              </a:ext>
            </a:extLst>
          </p:cNvPr>
          <p:cNvSpPr txBox="1"/>
          <p:nvPr/>
        </p:nvSpPr>
        <p:spPr>
          <a:xfrm>
            <a:off x="5186509" y="0"/>
            <a:ext cx="2097024" cy="19389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000" dirty="0"/>
              <a:t>Katherine Brice, </a:t>
            </a:r>
            <a:r>
              <a:rPr lang="en-US" sz="2000" i="1" dirty="0"/>
              <a:t>The Early Stuarts 1603-1640 </a:t>
            </a:r>
            <a:r>
              <a:rPr lang="en-US" sz="2000" dirty="0"/>
              <a:t>(Hodder &amp; Stoughton, 1994), pp. 18-19.</a:t>
            </a:r>
          </a:p>
        </p:txBody>
      </p:sp>
      <p:pic>
        <p:nvPicPr>
          <p:cNvPr id="7" name="Picture 6">
            <a:extLst>
              <a:ext uri="{FF2B5EF4-FFF2-40B4-BE49-F238E27FC236}">
                <a16:creationId xmlns:a16="http://schemas.microsoft.com/office/drawing/2014/main" id="{92ED6573-6F20-0D42-970D-3A61251F94F9}"/>
              </a:ext>
            </a:extLst>
          </p:cNvPr>
          <p:cNvPicPr>
            <a:picLocks noChangeAspect="1"/>
          </p:cNvPicPr>
          <p:nvPr/>
        </p:nvPicPr>
        <p:blipFill>
          <a:blip r:embed="rId3"/>
          <a:stretch>
            <a:fillRect/>
          </a:stretch>
        </p:blipFill>
        <p:spPr>
          <a:xfrm>
            <a:off x="5186509" y="3188441"/>
            <a:ext cx="2097024" cy="3464052"/>
          </a:xfrm>
          <a:prstGeom prst="rect">
            <a:avLst/>
          </a:prstGeom>
        </p:spPr>
      </p:pic>
      <p:pic>
        <p:nvPicPr>
          <p:cNvPr id="3" name="Picture 2">
            <a:extLst>
              <a:ext uri="{FF2B5EF4-FFF2-40B4-BE49-F238E27FC236}">
                <a16:creationId xmlns:a16="http://schemas.microsoft.com/office/drawing/2014/main" id="{C742E6DA-EB4D-034E-91B4-BE21FA6768D2}"/>
              </a:ext>
            </a:extLst>
          </p:cNvPr>
          <p:cNvPicPr>
            <a:picLocks noChangeAspect="1"/>
          </p:cNvPicPr>
          <p:nvPr/>
        </p:nvPicPr>
        <p:blipFill>
          <a:blip r:embed="rId4"/>
          <a:stretch>
            <a:fillRect/>
          </a:stretch>
        </p:blipFill>
        <p:spPr>
          <a:xfrm>
            <a:off x="446439" y="0"/>
            <a:ext cx="4434496" cy="6858000"/>
          </a:xfrm>
          <a:prstGeom prst="rect">
            <a:avLst/>
          </a:prstGeom>
        </p:spPr>
      </p:pic>
      <p:pic>
        <p:nvPicPr>
          <p:cNvPr id="8" name="Picture 7">
            <a:extLst>
              <a:ext uri="{FF2B5EF4-FFF2-40B4-BE49-F238E27FC236}">
                <a16:creationId xmlns:a16="http://schemas.microsoft.com/office/drawing/2014/main" id="{2BE22C54-3826-504A-8AB5-A37DBBC5508D}"/>
              </a:ext>
            </a:extLst>
          </p:cNvPr>
          <p:cNvPicPr>
            <a:picLocks noChangeAspect="1"/>
          </p:cNvPicPr>
          <p:nvPr/>
        </p:nvPicPr>
        <p:blipFill rotWithShape="1">
          <a:blip r:embed="rId5"/>
          <a:srcRect b="59034"/>
          <a:stretch/>
        </p:blipFill>
        <p:spPr>
          <a:xfrm>
            <a:off x="7589108" y="0"/>
            <a:ext cx="4602892" cy="2809461"/>
          </a:xfrm>
          <a:prstGeom prst="rect">
            <a:avLst/>
          </a:prstGeom>
        </p:spPr>
      </p:pic>
    </p:spTree>
    <p:extLst>
      <p:ext uri="{BB962C8B-B14F-4D97-AF65-F5344CB8AC3E}">
        <p14:creationId xmlns:p14="http://schemas.microsoft.com/office/powerpoint/2010/main" val="767846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C66A1AC-9E10-6C47-ACFC-02CAF37CDA06}"/>
              </a:ext>
            </a:extLst>
          </p:cNvPr>
          <p:cNvSpPr txBox="1"/>
          <p:nvPr/>
        </p:nvSpPr>
        <p:spPr>
          <a:xfrm>
            <a:off x="5159826" y="0"/>
            <a:ext cx="2097024" cy="15696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3200" dirty="0"/>
              <a:t>Brice, </a:t>
            </a:r>
            <a:r>
              <a:rPr lang="en-US" sz="3200" i="1" dirty="0"/>
              <a:t>Early Stuarts</a:t>
            </a:r>
            <a:r>
              <a:rPr lang="en-US" sz="3200" dirty="0"/>
              <a:t>, pp. 94-95.</a:t>
            </a:r>
          </a:p>
        </p:txBody>
      </p:sp>
      <p:pic>
        <p:nvPicPr>
          <p:cNvPr id="9" name="Picture 8">
            <a:extLst>
              <a:ext uri="{FF2B5EF4-FFF2-40B4-BE49-F238E27FC236}">
                <a16:creationId xmlns:a16="http://schemas.microsoft.com/office/drawing/2014/main" id="{E9B101B9-9BAF-624B-B1AE-880921760A11}"/>
              </a:ext>
            </a:extLst>
          </p:cNvPr>
          <p:cNvPicPr>
            <a:picLocks noChangeAspect="1"/>
          </p:cNvPicPr>
          <p:nvPr/>
        </p:nvPicPr>
        <p:blipFill>
          <a:blip r:embed="rId2"/>
          <a:stretch>
            <a:fillRect/>
          </a:stretch>
        </p:blipFill>
        <p:spPr>
          <a:xfrm>
            <a:off x="5159826" y="2736905"/>
            <a:ext cx="2097024" cy="3464052"/>
          </a:xfrm>
          <a:prstGeom prst="rect">
            <a:avLst/>
          </a:prstGeom>
        </p:spPr>
      </p:pic>
      <p:pic>
        <p:nvPicPr>
          <p:cNvPr id="3" name="Picture 2">
            <a:extLst>
              <a:ext uri="{FF2B5EF4-FFF2-40B4-BE49-F238E27FC236}">
                <a16:creationId xmlns:a16="http://schemas.microsoft.com/office/drawing/2014/main" id="{383F1BAE-49D1-8E4D-A544-7855BE8A1312}"/>
              </a:ext>
            </a:extLst>
          </p:cNvPr>
          <p:cNvPicPr>
            <a:picLocks noChangeAspect="1"/>
          </p:cNvPicPr>
          <p:nvPr/>
        </p:nvPicPr>
        <p:blipFill>
          <a:blip r:embed="rId3"/>
          <a:stretch>
            <a:fillRect/>
          </a:stretch>
        </p:blipFill>
        <p:spPr>
          <a:xfrm>
            <a:off x="424234" y="0"/>
            <a:ext cx="4478905" cy="6858000"/>
          </a:xfrm>
          <a:prstGeom prst="rect">
            <a:avLst/>
          </a:prstGeom>
        </p:spPr>
      </p:pic>
      <p:pic>
        <p:nvPicPr>
          <p:cNvPr id="6" name="Picture 5">
            <a:extLst>
              <a:ext uri="{FF2B5EF4-FFF2-40B4-BE49-F238E27FC236}">
                <a16:creationId xmlns:a16="http://schemas.microsoft.com/office/drawing/2014/main" id="{93DE2DA7-17A2-7D4E-A7F7-799AEE014CA7}"/>
              </a:ext>
            </a:extLst>
          </p:cNvPr>
          <p:cNvPicPr>
            <a:picLocks noChangeAspect="1"/>
          </p:cNvPicPr>
          <p:nvPr/>
        </p:nvPicPr>
        <p:blipFill>
          <a:blip r:embed="rId4"/>
          <a:stretch>
            <a:fillRect/>
          </a:stretch>
        </p:blipFill>
        <p:spPr>
          <a:xfrm>
            <a:off x="7513537" y="0"/>
            <a:ext cx="4181201" cy="6858000"/>
          </a:xfrm>
          <a:prstGeom prst="rect">
            <a:avLst/>
          </a:prstGeom>
        </p:spPr>
      </p:pic>
    </p:spTree>
    <p:extLst>
      <p:ext uri="{BB962C8B-B14F-4D97-AF65-F5344CB8AC3E}">
        <p14:creationId xmlns:p14="http://schemas.microsoft.com/office/powerpoint/2010/main" val="6642227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FAD09AC-C958-F849-8EA1-127980052EF3}"/>
              </a:ext>
            </a:extLst>
          </p:cNvPr>
          <p:cNvSpPr txBox="1"/>
          <p:nvPr/>
        </p:nvSpPr>
        <p:spPr>
          <a:xfrm>
            <a:off x="5264668" y="0"/>
            <a:ext cx="2432209" cy="19389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eaLnBrk="1" fontAlgn="auto" hangingPunct="1">
              <a:spcBef>
                <a:spcPts val="0"/>
              </a:spcBef>
              <a:spcAft>
                <a:spcPts val="0"/>
              </a:spcAft>
              <a:defRPr/>
            </a:pPr>
            <a:r>
              <a:rPr lang="en-US" sz="2400" dirty="0"/>
              <a:t>Irene Carrier, </a:t>
            </a:r>
            <a:r>
              <a:rPr lang="en-US" sz="2400" i="1" dirty="0"/>
              <a:t>James VI and I King of Great Britain </a:t>
            </a:r>
            <a:r>
              <a:rPr lang="en-US" sz="2400" dirty="0"/>
              <a:t>(Cambridge, 1998), pp. 51-52.</a:t>
            </a:r>
          </a:p>
        </p:txBody>
      </p:sp>
      <p:pic>
        <p:nvPicPr>
          <p:cNvPr id="5" name="Picture 4">
            <a:extLst>
              <a:ext uri="{FF2B5EF4-FFF2-40B4-BE49-F238E27FC236}">
                <a16:creationId xmlns:a16="http://schemas.microsoft.com/office/drawing/2014/main" id="{19016A4A-CBE0-EB40-B60C-FBCA2A3D61F7}"/>
              </a:ext>
            </a:extLst>
          </p:cNvPr>
          <p:cNvPicPr>
            <a:picLocks noChangeAspect="1"/>
          </p:cNvPicPr>
          <p:nvPr/>
        </p:nvPicPr>
        <p:blipFill>
          <a:blip r:embed="rId2"/>
          <a:stretch>
            <a:fillRect/>
          </a:stretch>
        </p:blipFill>
        <p:spPr>
          <a:xfrm>
            <a:off x="5485580" y="2677656"/>
            <a:ext cx="2291478" cy="3433777"/>
          </a:xfrm>
          <a:prstGeom prst="rect">
            <a:avLst/>
          </a:prstGeom>
        </p:spPr>
      </p:pic>
      <p:pic>
        <p:nvPicPr>
          <p:cNvPr id="8" name="Picture 7">
            <a:extLst>
              <a:ext uri="{FF2B5EF4-FFF2-40B4-BE49-F238E27FC236}">
                <a16:creationId xmlns:a16="http://schemas.microsoft.com/office/drawing/2014/main" id="{FB6B6635-4236-D343-A325-3AE2D25EFE19}"/>
              </a:ext>
            </a:extLst>
          </p:cNvPr>
          <p:cNvPicPr>
            <a:picLocks noChangeAspect="1"/>
          </p:cNvPicPr>
          <p:nvPr/>
        </p:nvPicPr>
        <p:blipFill>
          <a:blip r:embed="rId3"/>
          <a:stretch>
            <a:fillRect/>
          </a:stretch>
        </p:blipFill>
        <p:spPr>
          <a:xfrm>
            <a:off x="250868" y="0"/>
            <a:ext cx="4481080" cy="6858000"/>
          </a:xfrm>
          <a:prstGeom prst="rect">
            <a:avLst/>
          </a:prstGeom>
        </p:spPr>
      </p:pic>
      <p:pic>
        <p:nvPicPr>
          <p:cNvPr id="11" name="Picture 10">
            <a:extLst>
              <a:ext uri="{FF2B5EF4-FFF2-40B4-BE49-F238E27FC236}">
                <a16:creationId xmlns:a16="http://schemas.microsoft.com/office/drawing/2014/main" id="{58735F2E-705F-334A-8755-B8B7E6ACBE65}"/>
              </a:ext>
            </a:extLst>
          </p:cNvPr>
          <p:cNvPicPr>
            <a:picLocks noChangeAspect="1"/>
          </p:cNvPicPr>
          <p:nvPr/>
        </p:nvPicPr>
        <p:blipFill>
          <a:blip r:embed="rId4"/>
          <a:stretch>
            <a:fillRect/>
          </a:stretch>
        </p:blipFill>
        <p:spPr>
          <a:xfrm>
            <a:off x="8229598" y="0"/>
            <a:ext cx="3788945" cy="3430531"/>
          </a:xfrm>
          <a:prstGeom prst="rect">
            <a:avLst/>
          </a:prstGeom>
        </p:spPr>
      </p:pic>
    </p:spTree>
    <p:extLst>
      <p:ext uri="{BB962C8B-B14F-4D97-AF65-F5344CB8AC3E}">
        <p14:creationId xmlns:p14="http://schemas.microsoft.com/office/powerpoint/2010/main" val="7557036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79EC7C7-AC29-1247-B6F9-6727AFAFE385}"/>
              </a:ext>
            </a:extLst>
          </p:cNvPr>
          <p:cNvPicPr>
            <a:picLocks noChangeAspect="1"/>
          </p:cNvPicPr>
          <p:nvPr/>
        </p:nvPicPr>
        <p:blipFill>
          <a:blip r:embed="rId2"/>
          <a:stretch>
            <a:fillRect/>
          </a:stretch>
        </p:blipFill>
        <p:spPr>
          <a:xfrm>
            <a:off x="0" y="0"/>
            <a:ext cx="5256910" cy="6858000"/>
          </a:xfrm>
          <a:prstGeom prst="rect">
            <a:avLst/>
          </a:prstGeom>
        </p:spPr>
      </p:pic>
      <p:pic>
        <p:nvPicPr>
          <p:cNvPr id="8" name="Picture 7">
            <a:extLst>
              <a:ext uri="{FF2B5EF4-FFF2-40B4-BE49-F238E27FC236}">
                <a16:creationId xmlns:a16="http://schemas.microsoft.com/office/drawing/2014/main" id="{27B84E3C-78F3-7643-935B-AF8A6335FC9B}"/>
              </a:ext>
            </a:extLst>
          </p:cNvPr>
          <p:cNvPicPr>
            <a:picLocks noChangeAspect="1"/>
          </p:cNvPicPr>
          <p:nvPr/>
        </p:nvPicPr>
        <p:blipFill>
          <a:blip r:embed="rId3"/>
          <a:stretch>
            <a:fillRect/>
          </a:stretch>
        </p:blipFill>
        <p:spPr>
          <a:xfrm>
            <a:off x="7037469" y="0"/>
            <a:ext cx="5197740" cy="6858000"/>
          </a:xfrm>
          <a:prstGeom prst="rect">
            <a:avLst/>
          </a:prstGeom>
        </p:spPr>
      </p:pic>
      <p:sp>
        <p:nvSpPr>
          <p:cNvPr id="4" name="TextBox 3">
            <a:extLst>
              <a:ext uri="{FF2B5EF4-FFF2-40B4-BE49-F238E27FC236}">
                <a16:creationId xmlns:a16="http://schemas.microsoft.com/office/drawing/2014/main" id="{30409B69-84B7-1048-A46E-FAB615C6AD0F}"/>
              </a:ext>
            </a:extLst>
          </p:cNvPr>
          <p:cNvSpPr txBox="1"/>
          <p:nvPr/>
        </p:nvSpPr>
        <p:spPr>
          <a:xfrm>
            <a:off x="5256910" y="-1"/>
            <a:ext cx="2008513" cy="17543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eaLnBrk="1" fontAlgn="auto" hangingPunct="1">
              <a:spcBef>
                <a:spcPts val="0"/>
              </a:spcBef>
              <a:spcAft>
                <a:spcPts val="0"/>
              </a:spcAft>
              <a:defRPr/>
            </a:pPr>
            <a:r>
              <a:rPr lang="en-US" dirty="0"/>
              <a:t>Angela Anderson, </a:t>
            </a:r>
            <a:r>
              <a:rPr lang="en-US" i="1" dirty="0"/>
              <a:t>An introduction to Stuart Britain 1603-1714 </a:t>
            </a:r>
            <a:r>
              <a:rPr lang="en-US" dirty="0"/>
              <a:t>(Hodder &amp; Stoughton, 1999), </a:t>
            </a:r>
            <a:r>
              <a:rPr lang="en-US" i="1" dirty="0"/>
              <a:t> </a:t>
            </a:r>
            <a:r>
              <a:rPr lang="en-US" dirty="0"/>
              <a:t>pp29-31.</a:t>
            </a:r>
          </a:p>
        </p:txBody>
      </p:sp>
      <p:pic>
        <p:nvPicPr>
          <p:cNvPr id="5" name="Picture 4">
            <a:extLst>
              <a:ext uri="{FF2B5EF4-FFF2-40B4-BE49-F238E27FC236}">
                <a16:creationId xmlns:a16="http://schemas.microsoft.com/office/drawing/2014/main" id="{6A048B35-7681-2245-AA1E-001FEB89D63E}"/>
              </a:ext>
            </a:extLst>
          </p:cNvPr>
          <p:cNvPicPr>
            <a:picLocks noChangeAspect="1"/>
          </p:cNvPicPr>
          <p:nvPr/>
        </p:nvPicPr>
        <p:blipFill>
          <a:blip r:embed="rId4"/>
          <a:stretch>
            <a:fillRect/>
          </a:stretch>
        </p:blipFill>
        <p:spPr>
          <a:xfrm>
            <a:off x="5133860" y="3286538"/>
            <a:ext cx="2131563" cy="2835965"/>
          </a:xfrm>
          <a:prstGeom prst="rect">
            <a:avLst/>
          </a:prstGeom>
        </p:spPr>
      </p:pic>
    </p:spTree>
    <p:extLst>
      <p:ext uri="{BB962C8B-B14F-4D97-AF65-F5344CB8AC3E}">
        <p14:creationId xmlns:p14="http://schemas.microsoft.com/office/powerpoint/2010/main" val="31018616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7ADF570-92DB-5F4D-B523-8A2D0E69E3AB}"/>
              </a:ext>
            </a:extLst>
          </p:cNvPr>
          <p:cNvSpPr txBox="1"/>
          <p:nvPr/>
        </p:nvSpPr>
        <p:spPr>
          <a:xfrm>
            <a:off x="6286799" y="6334780"/>
            <a:ext cx="4196407"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eaLnBrk="1" fontAlgn="auto" hangingPunct="1">
              <a:spcBef>
                <a:spcPts val="0"/>
              </a:spcBef>
              <a:spcAft>
                <a:spcPts val="0"/>
              </a:spcAft>
              <a:defRPr/>
            </a:pPr>
            <a:r>
              <a:rPr lang="en-US" sz="2800" dirty="0"/>
              <a:t>Anderson, </a:t>
            </a:r>
            <a:r>
              <a:rPr lang="en-US" sz="2800" i="1" dirty="0"/>
              <a:t>Introduction, p.31.</a:t>
            </a:r>
            <a:endParaRPr lang="en-US" sz="2800" dirty="0"/>
          </a:p>
        </p:txBody>
      </p:sp>
      <p:pic>
        <p:nvPicPr>
          <p:cNvPr id="5" name="Picture 4">
            <a:extLst>
              <a:ext uri="{FF2B5EF4-FFF2-40B4-BE49-F238E27FC236}">
                <a16:creationId xmlns:a16="http://schemas.microsoft.com/office/drawing/2014/main" id="{1366D59F-2F67-BB42-A877-8B9B53F2D474}"/>
              </a:ext>
            </a:extLst>
          </p:cNvPr>
          <p:cNvPicPr>
            <a:picLocks noChangeAspect="1"/>
          </p:cNvPicPr>
          <p:nvPr/>
        </p:nvPicPr>
        <p:blipFill>
          <a:blip r:embed="rId2"/>
          <a:stretch>
            <a:fillRect/>
          </a:stretch>
        </p:blipFill>
        <p:spPr>
          <a:xfrm>
            <a:off x="7949161" y="2963328"/>
            <a:ext cx="2534045" cy="3371452"/>
          </a:xfrm>
          <a:prstGeom prst="rect">
            <a:avLst/>
          </a:prstGeom>
        </p:spPr>
      </p:pic>
      <p:pic>
        <p:nvPicPr>
          <p:cNvPr id="3" name="Picture 2">
            <a:extLst>
              <a:ext uri="{FF2B5EF4-FFF2-40B4-BE49-F238E27FC236}">
                <a16:creationId xmlns:a16="http://schemas.microsoft.com/office/drawing/2014/main" id="{C24CC7E0-5020-2B41-B898-3071737C509B}"/>
              </a:ext>
            </a:extLst>
          </p:cNvPr>
          <p:cNvPicPr>
            <a:picLocks noChangeAspect="1"/>
          </p:cNvPicPr>
          <p:nvPr/>
        </p:nvPicPr>
        <p:blipFill>
          <a:blip r:embed="rId3"/>
          <a:stretch>
            <a:fillRect/>
          </a:stretch>
        </p:blipFill>
        <p:spPr>
          <a:xfrm>
            <a:off x="199463" y="0"/>
            <a:ext cx="5166986" cy="6858000"/>
          </a:xfrm>
          <a:prstGeom prst="rect">
            <a:avLst/>
          </a:prstGeom>
        </p:spPr>
      </p:pic>
    </p:spTree>
    <p:extLst>
      <p:ext uri="{BB962C8B-B14F-4D97-AF65-F5344CB8AC3E}">
        <p14:creationId xmlns:p14="http://schemas.microsoft.com/office/powerpoint/2010/main" val="20341411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C277FB-5BE6-3D49-82C5-8C322AD89658}"/>
              </a:ext>
            </a:extLst>
          </p:cNvPr>
          <p:cNvSpPr>
            <a:spLocks noGrp="1"/>
          </p:cNvSpPr>
          <p:nvPr>
            <p:ph idx="1"/>
          </p:nvPr>
        </p:nvSpPr>
        <p:spPr>
          <a:xfrm>
            <a:off x="59107" y="496516"/>
            <a:ext cx="5083333" cy="5372620"/>
          </a:xfrm>
        </p:spPr>
        <p:style>
          <a:lnRef idx="2">
            <a:schemeClr val="accent2"/>
          </a:lnRef>
          <a:fillRef idx="1">
            <a:schemeClr val="lt1"/>
          </a:fillRef>
          <a:effectRef idx="0">
            <a:schemeClr val="accent2"/>
          </a:effectRef>
          <a:fontRef idx="minor">
            <a:schemeClr val="dk1"/>
          </a:fontRef>
        </p:style>
        <p:txBody>
          <a:bodyPr>
            <a:normAutofit fontScale="77500" lnSpcReduction="20000"/>
          </a:bodyPr>
          <a:lstStyle/>
          <a:p>
            <a:pPr marL="0" indent="0">
              <a:buNone/>
            </a:pPr>
            <a:r>
              <a:rPr lang="en-GB" dirty="0"/>
              <a:t>The Church of Scotland is still Presbyterian today. Here is how they describe the government of their church:</a:t>
            </a:r>
          </a:p>
          <a:p>
            <a:pPr fontAlgn="base"/>
            <a:r>
              <a:rPr lang="en-GB" dirty="0"/>
              <a:t>Church of Scotland government is organised on the basis of courts, mainly along lines set between 1560 and 1690…</a:t>
            </a:r>
          </a:p>
          <a:p>
            <a:pPr fontAlgn="base"/>
            <a:r>
              <a:rPr lang="en-GB" dirty="0"/>
              <a:t>At a local level, the parish, the court is a kirk session. Kirk sessions oversee the local congregation and its parish, and consist of elders presided over by a minister.</a:t>
            </a:r>
          </a:p>
          <a:p>
            <a:pPr fontAlgn="base"/>
            <a:r>
              <a:rPr lang="en-GB" dirty="0"/>
              <a:t>At district level, the court is a presbytery. Presbyteries consist of all the ministers in the district and an equal number of elders, along with members of the diaconate (a form of ordained ministry, usually working in a complementary role in a ministry team in both parish and industry sector contexts). </a:t>
            </a:r>
          </a:p>
          <a:p>
            <a:pPr fontAlgn="base"/>
            <a:r>
              <a:rPr lang="en-GB" dirty="0"/>
              <a:t>At national level, the court is the highest court of the Kirk, the General Assembly. The General Assembly consists of around 400 ministers, 400 elders, and members of the diaconate, all representing the presbyteries. </a:t>
            </a:r>
            <a:endParaRPr lang="en-US" dirty="0"/>
          </a:p>
        </p:txBody>
      </p:sp>
      <p:pic>
        <p:nvPicPr>
          <p:cNvPr id="6" name="Picture 5">
            <a:extLst>
              <a:ext uri="{FF2B5EF4-FFF2-40B4-BE49-F238E27FC236}">
                <a16:creationId xmlns:a16="http://schemas.microsoft.com/office/drawing/2014/main" id="{4E279262-8A6F-E843-A580-A248443E91F4}"/>
              </a:ext>
            </a:extLst>
          </p:cNvPr>
          <p:cNvPicPr>
            <a:picLocks noChangeAspect="1"/>
          </p:cNvPicPr>
          <p:nvPr/>
        </p:nvPicPr>
        <p:blipFill>
          <a:blip r:embed="rId2"/>
          <a:stretch>
            <a:fillRect/>
          </a:stretch>
        </p:blipFill>
        <p:spPr>
          <a:xfrm>
            <a:off x="8284026" y="344116"/>
            <a:ext cx="2040919" cy="3169879"/>
          </a:xfrm>
          <a:prstGeom prst="rect">
            <a:avLst/>
          </a:prstGeom>
        </p:spPr>
      </p:pic>
      <p:sp>
        <p:nvSpPr>
          <p:cNvPr id="2" name="Rectangle 1">
            <a:extLst>
              <a:ext uri="{FF2B5EF4-FFF2-40B4-BE49-F238E27FC236}">
                <a16:creationId xmlns:a16="http://schemas.microsoft.com/office/drawing/2014/main" id="{135F0740-D0F3-D841-AFFB-0F968BD4D084}"/>
              </a:ext>
            </a:extLst>
          </p:cNvPr>
          <p:cNvSpPr/>
          <p:nvPr/>
        </p:nvSpPr>
        <p:spPr>
          <a:xfrm>
            <a:off x="5142440" y="5388038"/>
            <a:ext cx="7124252" cy="365908"/>
          </a:xfrm>
          <a:prstGeom prst="rect">
            <a:avLst/>
          </a:prstGeom>
          <a:solidFill>
            <a:schemeClr val="bg2"/>
          </a:solidFill>
        </p:spPr>
        <p:txBody>
          <a:bodyPr wrap="square">
            <a:spAutoFit/>
          </a:bodyPr>
          <a:lstStyle/>
          <a:p>
            <a:pPr algn="ctr">
              <a:defRPr/>
            </a:pPr>
            <a:r>
              <a:rPr lang="en-US" dirty="0"/>
              <a:t>Source: http://</a:t>
            </a:r>
            <a:r>
              <a:rPr lang="en-US" dirty="0" err="1"/>
              <a:t>churchofscotland.org.uk</a:t>
            </a:r>
            <a:r>
              <a:rPr lang="en-US" dirty="0"/>
              <a:t>/</a:t>
            </a:r>
            <a:r>
              <a:rPr lang="en-US" dirty="0" err="1"/>
              <a:t>about_us</a:t>
            </a:r>
            <a:r>
              <a:rPr lang="en-US" dirty="0"/>
              <a:t>/</a:t>
            </a:r>
            <a:r>
              <a:rPr lang="en-US" dirty="0" err="1"/>
              <a:t>how_we_are_organised</a:t>
            </a:r>
            <a:endParaRPr lang="en-US" dirty="0"/>
          </a:p>
        </p:txBody>
      </p:sp>
    </p:spTree>
    <p:extLst>
      <p:ext uri="{BB962C8B-B14F-4D97-AF65-F5344CB8AC3E}">
        <p14:creationId xmlns:p14="http://schemas.microsoft.com/office/powerpoint/2010/main" val="1313125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94BCA-153C-F340-9ABF-C14EDD443B3C}"/>
              </a:ext>
            </a:extLst>
          </p:cNvPr>
          <p:cNvSpPr>
            <a:spLocks noGrp="1"/>
          </p:cNvSpPr>
          <p:nvPr>
            <p:ph type="title"/>
          </p:nvPr>
        </p:nvSpPr>
        <p:spPr>
          <a:xfrm>
            <a:off x="1358982" y="144763"/>
            <a:ext cx="9603275" cy="642316"/>
          </a:xfrm>
        </p:spPr>
        <p:txBody>
          <a:bodyPr>
            <a:normAutofit/>
          </a:bodyPr>
          <a:lstStyle/>
          <a:p>
            <a:pPr algn="ctr"/>
            <a:r>
              <a:rPr lang="en-US" sz="4000" cap="none" dirty="0"/>
              <a:t>Plenary</a:t>
            </a:r>
          </a:p>
        </p:txBody>
      </p:sp>
      <p:sp>
        <p:nvSpPr>
          <p:cNvPr id="6" name="TextBox 5">
            <a:extLst>
              <a:ext uri="{FF2B5EF4-FFF2-40B4-BE49-F238E27FC236}">
                <a16:creationId xmlns:a16="http://schemas.microsoft.com/office/drawing/2014/main" id="{B9C76710-4091-0A40-8F3D-DEFB7D77488E}"/>
              </a:ext>
            </a:extLst>
          </p:cNvPr>
          <p:cNvSpPr txBox="1"/>
          <p:nvPr/>
        </p:nvSpPr>
        <p:spPr>
          <a:xfrm>
            <a:off x="8347397" y="787079"/>
            <a:ext cx="3473970" cy="26776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defRPr/>
            </a:pPr>
            <a:r>
              <a:rPr lang="en-US" sz="2800" dirty="0"/>
              <a:t>Observe the finer details of the Millenary petition, consider why this document is often cited by historians and who was responsible. </a:t>
            </a:r>
          </a:p>
        </p:txBody>
      </p:sp>
      <p:pic>
        <p:nvPicPr>
          <p:cNvPr id="4" name="Picture 3">
            <a:extLst>
              <a:ext uri="{FF2B5EF4-FFF2-40B4-BE49-F238E27FC236}">
                <a16:creationId xmlns:a16="http://schemas.microsoft.com/office/drawing/2014/main" id="{E48FD041-CA0F-4A4F-AC3F-E55CC6ECC4A0}"/>
              </a:ext>
            </a:extLst>
          </p:cNvPr>
          <p:cNvPicPr>
            <a:picLocks noChangeAspect="1"/>
          </p:cNvPicPr>
          <p:nvPr/>
        </p:nvPicPr>
        <p:blipFill>
          <a:blip r:embed="rId2"/>
          <a:stretch>
            <a:fillRect/>
          </a:stretch>
        </p:blipFill>
        <p:spPr>
          <a:xfrm>
            <a:off x="1358982" y="787079"/>
            <a:ext cx="3771900" cy="5346700"/>
          </a:xfrm>
          <a:prstGeom prst="rect">
            <a:avLst/>
          </a:prstGeom>
          <a:solidFill>
            <a:schemeClr val="lt1"/>
          </a:solidFill>
        </p:spPr>
      </p:pic>
    </p:spTree>
    <p:extLst>
      <p:ext uri="{BB962C8B-B14F-4D97-AF65-F5344CB8AC3E}">
        <p14:creationId xmlns:p14="http://schemas.microsoft.com/office/powerpoint/2010/main" val="5957007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473" y="569842"/>
            <a:ext cx="8064896" cy="779719"/>
          </a:xfrm>
        </p:spPr>
        <p:txBody>
          <a:bodyPr/>
          <a:lstStyle/>
          <a:p>
            <a:r>
              <a:rPr lang="en-GB" dirty="0"/>
              <a:t>Notices</a:t>
            </a:r>
          </a:p>
        </p:txBody>
      </p:sp>
      <p:graphicFrame>
        <p:nvGraphicFramePr>
          <p:cNvPr id="4" name="Table 3"/>
          <p:cNvGraphicFramePr>
            <a:graphicFrameLocks noGrp="1"/>
          </p:cNvGraphicFramePr>
          <p:nvPr>
            <p:extLst/>
          </p:nvPr>
        </p:nvGraphicFramePr>
        <p:xfrm>
          <a:off x="809473" y="1798479"/>
          <a:ext cx="8064896" cy="2912804"/>
        </p:xfrm>
        <a:graphic>
          <a:graphicData uri="http://schemas.openxmlformats.org/drawingml/2006/table">
            <a:tbl>
              <a:tblPr firstRow="1" firstCol="1" bandRow="1">
                <a:tableStyleId>{073A0DAA-6AF3-43AB-8588-CEC1D06C72B9}</a:tableStyleId>
              </a:tblPr>
              <a:tblGrid>
                <a:gridCol w="1636594">
                  <a:extLst>
                    <a:ext uri="{9D8B030D-6E8A-4147-A177-3AD203B41FA5}">
                      <a16:colId xmlns:a16="http://schemas.microsoft.com/office/drawing/2014/main" val="20000"/>
                    </a:ext>
                  </a:extLst>
                </a:gridCol>
                <a:gridCol w="6428302">
                  <a:extLst>
                    <a:ext uri="{9D8B030D-6E8A-4147-A177-3AD203B41FA5}">
                      <a16:colId xmlns:a16="http://schemas.microsoft.com/office/drawing/2014/main" val="20001"/>
                    </a:ext>
                  </a:extLst>
                </a:gridCol>
              </a:tblGrid>
              <a:tr h="345969">
                <a:tc>
                  <a:txBody>
                    <a:bodyPr/>
                    <a:lstStyle/>
                    <a:p>
                      <a:pPr algn="l">
                        <a:lnSpc>
                          <a:spcPct val="115000"/>
                        </a:lnSpc>
                        <a:spcAft>
                          <a:spcPts val="0"/>
                        </a:spcAft>
                      </a:pPr>
                      <a:r>
                        <a:rPr lang="en-GB" sz="1200" dirty="0">
                          <a:effectLst/>
                        </a:rPr>
                        <a:t>Title</a:t>
                      </a:r>
                      <a:endParaRPr lang="en-GB" sz="1200" dirty="0">
                        <a:solidFill>
                          <a:schemeClr val="bg1"/>
                        </a:solidFill>
                        <a:effectLst/>
                        <a:latin typeface="+mn-lt"/>
                        <a:ea typeface="Tahoma" panose="020B0604030504040204" pitchFamily="34" charset="0"/>
                        <a:cs typeface="Tahoma" panose="020B0604030504040204" pitchFamily="34" charset="0"/>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l">
                        <a:lnSpc>
                          <a:spcPct val="115000"/>
                        </a:lnSpc>
                        <a:spcAft>
                          <a:spcPts val="0"/>
                        </a:spcAft>
                      </a:pPr>
                      <a:r>
                        <a:rPr lang="en-GB" sz="1200" dirty="0">
                          <a:effectLst/>
                        </a:rPr>
                        <a:t>Copyright</a:t>
                      </a:r>
                      <a:r>
                        <a:rPr lang="en-GB" sz="1200" baseline="0" dirty="0">
                          <a:effectLst/>
                        </a:rPr>
                        <a:t> and Teaching</a:t>
                      </a:r>
                      <a:endParaRPr lang="en-GB" sz="1200" b="0" dirty="0">
                        <a:solidFill>
                          <a:schemeClr val="bg1"/>
                        </a:solidFill>
                        <a:effectLst/>
                        <a:latin typeface="+mn-lt"/>
                        <a:ea typeface="Tahoma" panose="020B0604030504040204" pitchFamily="34" charset="0"/>
                        <a:cs typeface="Tahoma" panose="020B0604030504040204" pitchFamily="34" charset="0"/>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0"/>
                  </a:ext>
                </a:extLst>
              </a:tr>
              <a:tr h="546508">
                <a:tc>
                  <a:txBody>
                    <a:bodyPr/>
                    <a:lstStyle/>
                    <a:p>
                      <a:pPr algn="l">
                        <a:lnSpc>
                          <a:spcPct val="115000"/>
                        </a:lnSpc>
                        <a:spcAft>
                          <a:spcPts val="0"/>
                        </a:spcAft>
                      </a:pPr>
                      <a:r>
                        <a:rPr lang="en-GB" sz="1200" dirty="0">
                          <a:effectLst/>
                        </a:rPr>
                        <a:t>Author</a:t>
                      </a:r>
                      <a:endParaRPr lang="en-GB" sz="1200" dirty="0">
                        <a:solidFill>
                          <a:schemeClr val="bg1"/>
                        </a:solidFill>
                        <a:effectLst/>
                        <a:latin typeface="+mn-lt"/>
                        <a:ea typeface="Tahoma" panose="020B0604030504040204" pitchFamily="34" charset="0"/>
                        <a:cs typeface="Tahoma" panose="020B0604030504040204" pitchFamily="34" charset="0"/>
                      </a:endParaRPr>
                    </a:p>
                  </a:txBody>
                  <a:tcPr marL="68580" marR="68580" marT="0" marB="0">
                    <a:lnL w="12700" cap="flat" cmpd="sng" algn="ctr">
                      <a:solidFill>
                        <a:schemeClr val="tx1"/>
                      </a:solidFill>
                      <a:prstDash val="solid"/>
                      <a:round/>
                      <a:headEnd type="none" w="med" len="med"/>
                      <a:tailEnd type="none" w="med" len="med"/>
                    </a:lnL>
                  </a:tcPr>
                </a:tc>
                <a:tc>
                  <a:txBody>
                    <a:bodyPr/>
                    <a:lstStyle/>
                    <a:p>
                      <a:pPr algn="l">
                        <a:lnSpc>
                          <a:spcPct val="115000"/>
                        </a:lnSpc>
                        <a:spcAft>
                          <a:spcPts val="0"/>
                        </a:spcAft>
                      </a:pPr>
                      <a:r>
                        <a:rPr lang="en-GB" sz="1200" dirty="0">
                          <a:effectLst/>
                        </a:rPr>
                        <a:t>Thomas Finch, </a:t>
                      </a:r>
                      <a:r>
                        <a:rPr lang="en-GB" sz="1200" i="1" dirty="0">
                          <a:effectLst/>
                        </a:rPr>
                        <a:t>Manuscript Pamphleteering in Early Stuart England, </a:t>
                      </a:r>
                      <a:r>
                        <a:rPr lang="en-US" sz="1200" dirty="0">
                          <a:effectLst/>
                        </a:rPr>
                        <a:t>reused under a </a:t>
                      </a:r>
                      <a:r>
                        <a:rPr lang="en-US" sz="1200" u="sng" dirty="0">
                          <a:effectLst/>
                          <a:hlinkClick r:id="rId3"/>
                        </a:rPr>
                        <a:t>Creative Commons Attribution </a:t>
                      </a:r>
                      <a:r>
                        <a:rPr lang="en-US" sz="1200" u="sng" dirty="0">
                          <a:effectLst/>
                        </a:rPr>
                        <a:t>4.0 International (CC BY 4.0) license</a:t>
                      </a:r>
                      <a:r>
                        <a:rPr lang="en-US" sz="1200" dirty="0">
                          <a:effectLst/>
                        </a:rPr>
                        <a:t>.</a:t>
                      </a:r>
                      <a:endParaRPr lang="en-GB" sz="1200" dirty="0">
                        <a:solidFill>
                          <a:schemeClr val="bg1"/>
                        </a:solidFill>
                        <a:effectLst/>
                        <a:latin typeface="+mn-lt"/>
                        <a:ea typeface="Tahoma" panose="020B0604030504040204" pitchFamily="34" charset="0"/>
                        <a:cs typeface="Tahoma" panose="020B0604030504040204" pitchFamily="34" charset="0"/>
                      </a:endParaRPr>
                    </a:p>
                  </a:txBody>
                  <a:tcPr marL="68580" marR="6858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1"/>
                  </a:ext>
                </a:extLst>
              </a:tr>
              <a:tr h="314516">
                <a:tc>
                  <a:txBody>
                    <a:bodyPr/>
                    <a:lstStyle/>
                    <a:p>
                      <a:pPr algn="l">
                        <a:lnSpc>
                          <a:spcPct val="115000"/>
                        </a:lnSpc>
                        <a:spcAft>
                          <a:spcPts val="0"/>
                        </a:spcAft>
                      </a:pPr>
                      <a:r>
                        <a:rPr lang="en-GB" sz="1200" dirty="0">
                          <a:effectLst/>
                        </a:rPr>
                        <a:t>Educational Level</a:t>
                      </a:r>
                      <a:endParaRPr lang="en-GB" sz="1200" dirty="0">
                        <a:solidFill>
                          <a:schemeClr val="bg1"/>
                        </a:solidFill>
                        <a:effectLst/>
                        <a:latin typeface="+mn-lt"/>
                        <a:ea typeface="Tahoma" panose="020B0604030504040204" pitchFamily="34" charset="0"/>
                        <a:cs typeface="Tahoma" panose="020B0604030504040204" pitchFamily="34" charset="0"/>
                      </a:endParaRPr>
                    </a:p>
                  </a:txBody>
                  <a:tcPr marL="68580" marR="68580" marT="0" marB="0">
                    <a:lnL w="12700" cap="flat" cmpd="sng" algn="ctr">
                      <a:solidFill>
                        <a:schemeClr val="tx1"/>
                      </a:solidFill>
                      <a:prstDash val="solid"/>
                      <a:round/>
                      <a:headEnd type="none" w="med" len="med"/>
                      <a:tailEnd type="none" w="med" len="med"/>
                    </a:lnL>
                  </a:tcPr>
                </a:tc>
                <a:tc>
                  <a:txBody>
                    <a:bodyPr/>
                    <a:lstStyle/>
                    <a:p>
                      <a:pPr algn="l">
                        <a:lnSpc>
                          <a:spcPct val="115000"/>
                        </a:lnSpc>
                        <a:spcAft>
                          <a:spcPts val="0"/>
                        </a:spcAft>
                      </a:pPr>
                      <a:r>
                        <a:rPr lang="en-GB" sz="1200" dirty="0">
                          <a:solidFill>
                            <a:schemeClr val="tx2"/>
                          </a:solidFill>
                          <a:effectLst/>
                          <a:latin typeface="+mn-lt"/>
                          <a:ea typeface="Tahoma" panose="020B0604030504040204" pitchFamily="34" charset="0"/>
                          <a:cs typeface="Tahoma" panose="020B0604030504040204" pitchFamily="34" charset="0"/>
                        </a:rPr>
                        <a:t>A-Level</a:t>
                      </a:r>
                    </a:p>
                  </a:txBody>
                  <a:tcPr marL="68580" marR="6858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5"/>
                  </a:ext>
                </a:extLst>
              </a:tr>
              <a:tr h="629033">
                <a:tc>
                  <a:txBody>
                    <a:bodyPr/>
                    <a:lstStyle/>
                    <a:p>
                      <a:pPr algn="l">
                        <a:lnSpc>
                          <a:spcPct val="115000"/>
                        </a:lnSpc>
                        <a:spcAft>
                          <a:spcPts val="0"/>
                        </a:spcAft>
                      </a:pPr>
                      <a:r>
                        <a:rPr lang="en-GB" sz="1200" dirty="0">
                          <a:effectLst/>
                        </a:rPr>
                        <a:t>Creative Commons Licence</a:t>
                      </a:r>
                      <a:endParaRPr lang="en-GB" sz="1200" dirty="0">
                        <a:solidFill>
                          <a:schemeClr val="bg1"/>
                        </a:solidFill>
                        <a:effectLst/>
                        <a:latin typeface="+mn-lt"/>
                        <a:ea typeface="Tahoma" panose="020B0604030504040204" pitchFamily="34" charset="0"/>
                        <a:cs typeface="Tahoma" panose="020B0604030504040204" pitchFamily="34" charset="0"/>
                      </a:endParaRPr>
                    </a:p>
                  </a:txBody>
                  <a:tcPr marL="68580" marR="68580" marT="0" marB="0">
                    <a:lnL w="12700" cap="flat" cmpd="sng" algn="ctr">
                      <a:solidFill>
                        <a:schemeClr val="tx1"/>
                      </a:solidFill>
                      <a:prstDash val="solid"/>
                      <a:round/>
                      <a:headEnd type="none" w="med" len="med"/>
                      <a:tailEnd type="none" w="med" len="med"/>
                    </a:lnL>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200" u="sng" dirty="0">
                          <a:effectLst/>
                        </a:rPr>
                        <a:t>Creative Commons Attribution 4.0 Internartional (CC BY 4.0) license.</a:t>
                      </a:r>
                      <a:r>
                        <a:rPr lang="en-US" sz="1200" dirty="0">
                          <a:effectLst/>
                        </a:rPr>
                        <a:t>.</a:t>
                      </a:r>
                      <a:endParaRPr lang="en-GB" sz="1200" dirty="0">
                        <a:solidFill>
                          <a:schemeClr val="bg1"/>
                        </a:solidFill>
                        <a:effectLst/>
                        <a:latin typeface="+mn-lt"/>
                        <a:ea typeface="Tahoma" panose="020B0604030504040204" pitchFamily="34" charset="0"/>
                        <a:cs typeface="Tahoma" panose="020B0604030504040204" pitchFamily="34" charset="0"/>
                      </a:endParaRPr>
                    </a:p>
                  </a:txBody>
                  <a:tcPr marL="68580" marR="68580" marT="0" marB="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7"/>
                  </a:ext>
                </a:extLst>
              </a:tr>
              <a:tr h="1076778">
                <a:tc>
                  <a:txBody>
                    <a:bodyPr/>
                    <a:lstStyle/>
                    <a:p>
                      <a:pPr algn="l">
                        <a:lnSpc>
                          <a:spcPct val="115000"/>
                        </a:lnSpc>
                        <a:spcAft>
                          <a:spcPts val="0"/>
                        </a:spcAft>
                      </a:pPr>
                      <a:r>
                        <a:rPr lang="en-GB" sz="1200" dirty="0">
                          <a:effectLst/>
                        </a:rPr>
                        <a:t>Third party rights/ Exceptions</a:t>
                      </a:r>
                      <a:endParaRPr lang="en-GB" sz="1200" dirty="0">
                        <a:solidFill>
                          <a:schemeClr val="bg1"/>
                        </a:solidFill>
                        <a:effectLst/>
                        <a:latin typeface="+mn-lt"/>
                        <a:ea typeface="Tahoma" panose="020B0604030504040204" pitchFamily="34" charset="0"/>
                        <a:cs typeface="Tahoma" panose="020B0604030504040204" pitchFamily="34" charset="0"/>
                      </a:endParaRPr>
                    </a:p>
                  </a:txBody>
                  <a:tcPr marL="68580" marR="68580" marT="0" marB="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GB" sz="1200" baseline="0" dirty="0">
                          <a:solidFill>
                            <a:schemeClr val="tx1"/>
                          </a:solidFill>
                          <a:effectLst/>
                          <a:latin typeface="+mn-lt"/>
                          <a:ea typeface="Tahoma" panose="020B0604030504040204" pitchFamily="34" charset="0"/>
                          <a:cs typeface="Tahoma" panose="020B0604030504040204" pitchFamily="34" charset="0"/>
                        </a:rPr>
                        <a:t>Where content has been included without a licence, it has been used in a teaching context to support the aims of this session in accordance with ‘fair dealing’ under UK copyright law.</a:t>
                      </a:r>
                      <a:endParaRPr lang="en-GB" sz="1200" dirty="0">
                        <a:solidFill>
                          <a:schemeClr val="tx1"/>
                        </a:solidFill>
                        <a:effectLst/>
                        <a:latin typeface="+mn-lt"/>
                        <a:ea typeface="Tahoma" panose="020B0604030504040204" pitchFamily="34" charset="0"/>
                        <a:cs typeface="Tahoma" panose="020B0604030504040204" pitchFamily="34" charset="0"/>
                      </a:endParaRPr>
                    </a:p>
                  </a:txBody>
                  <a:tcPr marL="68580" marR="68580"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pic>
        <p:nvPicPr>
          <p:cNvPr id="2049" name="Picture 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032106" y="2348880"/>
            <a:ext cx="679178" cy="237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18714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9C51009-A09A-4689-8E6C-F8FC99E6A84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9EC65442-F244-409C-BF44-C5D6472E810A}"/>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600199"/>
            <a:ext cx="0" cy="429768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249961" y="1600199"/>
            <a:ext cx="3173482" cy="4297680"/>
          </a:xfrm>
        </p:spPr>
        <p:txBody>
          <a:bodyPr anchor="ctr">
            <a:normAutofit/>
          </a:bodyPr>
          <a:lstStyle/>
          <a:p>
            <a:pPr algn="ctr"/>
            <a:r>
              <a:rPr lang="en-US" dirty="0"/>
              <a:t>Lesson Objectives</a:t>
            </a:r>
          </a:p>
        </p:txBody>
      </p:sp>
      <p:sp>
        <p:nvSpPr>
          <p:cNvPr id="3" name="Content Placeholder 2"/>
          <p:cNvSpPr>
            <a:spLocks noGrp="1"/>
          </p:cNvSpPr>
          <p:nvPr>
            <p:ph type="body" idx="1"/>
          </p:nvPr>
        </p:nvSpPr>
        <p:spPr>
          <a:xfrm>
            <a:off x="4885151" y="1600199"/>
            <a:ext cx="6949040" cy="4880114"/>
          </a:xfrm>
        </p:spPr>
        <p:txBody>
          <a:bodyPr anchor="ctr">
            <a:noAutofit/>
          </a:bodyPr>
          <a:lstStyle/>
          <a:p>
            <a:pPr marL="0" indent="0">
              <a:buNone/>
            </a:pPr>
            <a:r>
              <a:rPr lang="en-US" sz="2400" dirty="0"/>
              <a:t>We are learning to:</a:t>
            </a:r>
          </a:p>
          <a:p>
            <a:r>
              <a:rPr lang="en-US" sz="2400" dirty="0"/>
              <a:t>Determine (D/C) the different religious viewpoints held within the seventeenth century.</a:t>
            </a:r>
          </a:p>
          <a:p>
            <a:r>
              <a:rPr lang="en-US" sz="2400" dirty="0"/>
              <a:t>Explain (C/B) why theological differences impacted the crown and society in the seventeenth century.</a:t>
            </a:r>
          </a:p>
          <a:p>
            <a:r>
              <a:rPr lang="en-US" sz="2400" dirty="0"/>
              <a:t>Evaluate (A) whether James I successfully managed religious tensions throughout his reign.</a:t>
            </a:r>
          </a:p>
        </p:txBody>
      </p:sp>
    </p:spTree>
    <p:extLst>
      <p:ext uri="{BB962C8B-B14F-4D97-AF65-F5344CB8AC3E}">
        <p14:creationId xmlns:p14="http://schemas.microsoft.com/office/powerpoint/2010/main" val="2855888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47515-9234-D140-98D2-7381C2DE5089}"/>
              </a:ext>
            </a:extLst>
          </p:cNvPr>
          <p:cNvSpPr>
            <a:spLocks noGrp="1"/>
          </p:cNvSpPr>
          <p:nvPr>
            <p:ph type="title"/>
          </p:nvPr>
        </p:nvSpPr>
        <p:spPr/>
        <p:txBody>
          <a:bodyPr>
            <a:normAutofit/>
          </a:bodyPr>
          <a:lstStyle/>
          <a:p>
            <a:pPr algn="ctr"/>
            <a:r>
              <a:rPr lang="en-US" sz="3600" u="sng" cap="none" dirty="0"/>
              <a:t>Keywords</a:t>
            </a:r>
          </a:p>
        </p:txBody>
      </p:sp>
      <p:sp>
        <p:nvSpPr>
          <p:cNvPr id="3" name="Content Placeholder 2">
            <a:extLst>
              <a:ext uri="{FF2B5EF4-FFF2-40B4-BE49-F238E27FC236}">
                <a16:creationId xmlns:a16="http://schemas.microsoft.com/office/drawing/2014/main" id="{95DB51C4-8E07-B246-BC1E-961633BFE423}"/>
              </a:ext>
            </a:extLst>
          </p:cNvPr>
          <p:cNvSpPr>
            <a:spLocks noGrp="1"/>
          </p:cNvSpPr>
          <p:nvPr>
            <p:ph idx="1"/>
          </p:nvPr>
        </p:nvSpPr>
        <p:spPr/>
        <p:txBody>
          <a:bodyPr>
            <a:normAutofit fontScale="62500" lnSpcReduction="20000"/>
          </a:bodyPr>
          <a:lstStyle/>
          <a:p>
            <a:r>
              <a:rPr lang="en-US" sz="2800" b="1" dirty="0"/>
              <a:t>Predestination – </a:t>
            </a:r>
            <a:r>
              <a:rPr lang="en-US" sz="2800" dirty="0"/>
              <a:t>The belief that an individual’s salvation was already determined and was not reliant upon the actions of an individual during life.</a:t>
            </a:r>
          </a:p>
          <a:p>
            <a:endParaRPr lang="en-US" sz="2800" dirty="0"/>
          </a:p>
          <a:p>
            <a:r>
              <a:rPr lang="en-US" sz="2800" b="1" dirty="0"/>
              <a:t>Recusancy fines – </a:t>
            </a:r>
            <a:r>
              <a:rPr lang="en-US" sz="2800" dirty="0"/>
              <a:t>Fines for those who did not regularly attend Church of England services on a Sunday. Recusants were most likely Roman Catholics or Protestant Separatists who thought attending Church of England services was morally wrong. </a:t>
            </a:r>
          </a:p>
          <a:p>
            <a:endParaRPr lang="en-US" sz="2800" b="1" dirty="0"/>
          </a:p>
          <a:p>
            <a:r>
              <a:rPr lang="en-US" sz="2800" b="1" dirty="0"/>
              <a:t>Jesuits – </a:t>
            </a:r>
            <a:r>
              <a:rPr lang="en-US" sz="2800" dirty="0"/>
              <a:t>A relatively new Roman Catholic religious order heavily involved in missionary activities, both in non-Christian countries like India, China, and Japan, and in Protestant countries like England. Protestants viewed them as a major threat throughout the late Reformation period.</a:t>
            </a:r>
            <a:endParaRPr lang="en-US" sz="2800" b="1" dirty="0"/>
          </a:p>
          <a:p>
            <a:endParaRPr lang="en-US" sz="2800" dirty="0"/>
          </a:p>
        </p:txBody>
      </p:sp>
    </p:spTree>
    <p:extLst>
      <p:ext uri="{BB962C8B-B14F-4D97-AF65-F5344CB8AC3E}">
        <p14:creationId xmlns:p14="http://schemas.microsoft.com/office/powerpoint/2010/main" val="273125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1AF9682-6FE4-4D4C-9D9F-E0E5C316FE66}"/>
              </a:ext>
            </a:extLst>
          </p:cNvPr>
          <p:cNvSpPr txBox="1"/>
          <p:nvPr/>
        </p:nvSpPr>
        <p:spPr>
          <a:xfrm>
            <a:off x="375138" y="5392615"/>
            <a:ext cx="5205047"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dirty="0"/>
              <a:t>Throughout the medieval period, the Roman Catholic Church had ruled unchallenged, presiding over and directing society for centuries.</a:t>
            </a:r>
          </a:p>
        </p:txBody>
      </p:sp>
      <p:pic>
        <p:nvPicPr>
          <p:cNvPr id="3" name="Picture 2">
            <a:extLst>
              <a:ext uri="{FF2B5EF4-FFF2-40B4-BE49-F238E27FC236}">
                <a16:creationId xmlns:a16="http://schemas.microsoft.com/office/drawing/2014/main" id="{0F301769-1FBE-2343-8A2E-0E7994FFA8CE}"/>
              </a:ext>
            </a:extLst>
          </p:cNvPr>
          <p:cNvPicPr>
            <a:picLocks noChangeAspect="1"/>
          </p:cNvPicPr>
          <p:nvPr/>
        </p:nvPicPr>
        <p:blipFill>
          <a:blip r:embed="rId2"/>
          <a:stretch>
            <a:fillRect/>
          </a:stretch>
        </p:blipFill>
        <p:spPr>
          <a:xfrm>
            <a:off x="0" y="0"/>
            <a:ext cx="8875227" cy="6820131"/>
          </a:xfrm>
          <a:prstGeom prst="rect">
            <a:avLst/>
          </a:prstGeom>
        </p:spPr>
      </p:pic>
      <p:sp>
        <p:nvSpPr>
          <p:cNvPr id="7" name="TextBox 6">
            <a:extLst>
              <a:ext uri="{FF2B5EF4-FFF2-40B4-BE49-F238E27FC236}">
                <a16:creationId xmlns:a16="http://schemas.microsoft.com/office/drawing/2014/main" id="{A3FAB148-A62F-654D-927D-788D7C66A3C5}"/>
              </a:ext>
            </a:extLst>
          </p:cNvPr>
          <p:cNvSpPr txBox="1"/>
          <p:nvPr/>
        </p:nvSpPr>
        <p:spPr>
          <a:xfrm>
            <a:off x="6428582" y="4580152"/>
            <a:ext cx="5643565" cy="203132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dirty="0"/>
              <a:t>By 1600, Europe was divided. Various forms of Protestantism had been established in England, Scotland, the northern Netherlands, Scandinavia and parts of Germany and Switzerland, and constituted large minorities in France, Czechia, Poland and Hungary. Roman Catholics dominated in Spain, Portugal, Italy, and parts of France and Germany, and there were Catholic minorities everywhere.</a:t>
            </a:r>
          </a:p>
        </p:txBody>
      </p:sp>
      <p:sp>
        <p:nvSpPr>
          <p:cNvPr id="6" name="TextBox 5">
            <a:extLst>
              <a:ext uri="{FF2B5EF4-FFF2-40B4-BE49-F238E27FC236}">
                <a16:creationId xmlns:a16="http://schemas.microsoft.com/office/drawing/2014/main" id="{1BF3F61B-B199-DB4C-9E52-8FCC8E9A74E9}"/>
              </a:ext>
            </a:extLst>
          </p:cNvPr>
          <p:cNvSpPr txBox="1"/>
          <p:nvPr/>
        </p:nvSpPr>
        <p:spPr>
          <a:xfrm>
            <a:off x="7268705" y="1543473"/>
            <a:ext cx="4923295" cy="203132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dirty="0"/>
              <a:t>Beginning in 1517, Latin Christendom was disrupted by a movement called ‘The Reformation’. Teachers like Martin Luther and Jean Calvin argued that forms of worship and religious institutions needed to be reformed; and that the existing Church, led by the Pope in Rome, was too corrupt to make the necessary changes.</a:t>
            </a:r>
          </a:p>
        </p:txBody>
      </p:sp>
      <p:sp>
        <p:nvSpPr>
          <p:cNvPr id="8" name="TextBox 7">
            <a:extLst>
              <a:ext uri="{FF2B5EF4-FFF2-40B4-BE49-F238E27FC236}">
                <a16:creationId xmlns:a16="http://schemas.microsoft.com/office/drawing/2014/main" id="{9C66882B-4077-A545-9CA8-AB219625402B}"/>
              </a:ext>
            </a:extLst>
          </p:cNvPr>
          <p:cNvSpPr txBox="1"/>
          <p:nvPr/>
        </p:nvSpPr>
        <p:spPr>
          <a:xfrm>
            <a:off x="9194800" y="0"/>
            <a:ext cx="2556933" cy="923330"/>
          </a:xfrm>
          <a:prstGeom prst="rect">
            <a:avLst/>
          </a:prstGeom>
          <a:noFill/>
        </p:spPr>
        <p:txBody>
          <a:bodyPr wrap="square" rtlCol="0">
            <a:spAutoFit/>
          </a:bodyPr>
          <a:lstStyle/>
          <a:p>
            <a:r>
              <a:rPr lang="en-GB" dirty="0"/>
              <a:t>Map: </a:t>
            </a:r>
            <a:r>
              <a:rPr lang="en-GB" dirty="0" err="1"/>
              <a:t>CortoFrancese</a:t>
            </a:r>
            <a:r>
              <a:rPr lang="en-GB" dirty="0"/>
              <a:t>, CC BY-SA 4.0 via Wikimedia Commons.</a:t>
            </a:r>
            <a:endParaRPr lang="en-US" dirty="0"/>
          </a:p>
        </p:txBody>
      </p:sp>
    </p:spTree>
    <p:extLst>
      <p:ext uri="{BB962C8B-B14F-4D97-AF65-F5344CB8AC3E}">
        <p14:creationId xmlns:p14="http://schemas.microsoft.com/office/powerpoint/2010/main" val="4239995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1"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7" grpId="1" animBg="1"/>
      <p:bldP spid="6" grpId="0" animBg="1"/>
      <p:bldP spid="6"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BE380-86D8-584A-B804-080F4761AE97}"/>
              </a:ext>
            </a:extLst>
          </p:cNvPr>
          <p:cNvSpPr>
            <a:spLocks noGrp="1"/>
          </p:cNvSpPr>
          <p:nvPr>
            <p:ph type="title"/>
          </p:nvPr>
        </p:nvSpPr>
        <p:spPr>
          <a:xfrm>
            <a:off x="316524" y="680152"/>
            <a:ext cx="9603275" cy="1049235"/>
          </a:xfrm>
        </p:spPr>
        <p:txBody>
          <a:bodyPr>
            <a:normAutofit/>
          </a:bodyPr>
          <a:lstStyle/>
          <a:p>
            <a:pPr algn="ctr"/>
            <a:r>
              <a:rPr lang="en-US" sz="4400" cap="none" dirty="0"/>
              <a:t>Europe and the ‘Counter-Reformation’</a:t>
            </a:r>
          </a:p>
        </p:txBody>
      </p:sp>
      <p:sp>
        <p:nvSpPr>
          <p:cNvPr id="3" name="Content Placeholder 2">
            <a:extLst>
              <a:ext uri="{FF2B5EF4-FFF2-40B4-BE49-F238E27FC236}">
                <a16:creationId xmlns:a16="http://schemas.microsoft.com/office/drawing/2014/main" id="{5EC4A12D-E7D8-484F-8CF7-70F0764AE730}"/>
              </a:ext>
            </a:extLst>
          </p:cNvPr>
          <p:cNvSpPr>
            <a:spLocks noGrp="1"/>
          </p:cNvSpPr>
          <p:nvPr>
            <p:ph idx="1"/>
          </p:nvPr>
        </p:nvSpPr>
        <p:spPr>
          <a:xfrm>
            <a:off x="316524" y="1992285"/>
            <a:ext cx="11054854" cy="4549191"/>
          </a:xfrm>
        </p:spPr>
        <p:txBody>
          <a:bodyPr>
            <a:normAutofit/>
          </a:bodyPr>
          <a:lstStyle/>
          <a:p>
            <a:pPr marL="0" indent="0" fontAlgn="base">
              <a:buNone/>
            </a:pPr>
            <a:r>
              <a:rPr lang="en-GB" sz="1400" dirty="0"/>
              <a:t>The Council of Trent (1545-1563) was a reforming, ecumenical council held in the wake of the Protestant assault on Roman Catholicism. The Council issued a series of decrees intended to settle the Church’s response to Protestant demands and improve the standard of Catholic piety.</a:t>
            </a:r>
          </a:p>
          <a:p>
            <a:pPr fontAlgn="base"/>
            <a:r>
              <a:rPr lang="en-GB" sz="1400" dirty="0"/>
              <a:t>It formally recognized the Christian faith as having two rules – the Bible and divinely-inspired Church tradition.</a:t>
            </a:r>
          </a:p>
          <a:p>
            <a:pPr fontAlgn="base"/>
            <a:r>
              <a:rPr lang="en-GB" sz="1400" dirty="0"/>
              <a:t>It reaffirmed commitment to seven sacraments (baptism, confirmation, communion, confession, ordination, marriage, and</a:t>
            </a:r>
            <a:br>
              <a:rPr lang="en-GB" sz="1400" dirty="0"/>
            </a:br>
            <a:r>
              <a:rPr lang="en-GB" sz="1400" dirty="0"/>
              <a:t>the anointing of the sick).</a:t>
            </a:r>
          </a:p>
          <a:p>
            <a:pPr fontAlgn="base"/>
            <a:r>
              <a:rPr lang="en-GB" sz="1400" dirty="0"/>
              <a:t>It ruled that salvation came both from an infusion of divine grace, and human cooperation with that grace, and that anyone</a:t>
            </a:r>
            <a:br>
              <a:rPr lang="en-GB" sz="1400" dirty="0"/>
            </a:br>
            <a:r>
              <a:rPr lang="en-GB" sz="1400" dirty="0"/>
              <a:t>can fall from grace and be damned.</a:t>
            </a:r>
          </a:p>
          <a:p>
            <a:pPr fontAlgn="base"/>
            <a:r>
              <a:rPr lang="en-GB" sz="1400" dirty="0"/>
              <a:t>It held that Christ’s presence in the bread and the wine of the communion is real and substantial (this is called transubstantiation).</a:t>
            </a:r>
          </a:p>
          <a:p>
            <a:pPr fontAlgn="base"/>
            <a:r>
              <a:rPr lang="en-GB" sz="1400" dirty="0"/>
              <a:t>It decreed that the standard form of prayer, the Mass, ought to continue to be held in Latin rather than in vernacular languages.</a:t>
            </a:r>
          </a:p>
          <a:p>
            <a:pPr fontAlgn="base"/>
            <a:r>
              <a:rPr lang="en-GB" sz="1400" dirty="0"/>
              <a:t>It kept indulgences, but ended the practice of selling them.</a:t>
            </a:r>
          </a:p>
          <a:p>
            <a:pPr fontAlgn="base"/>
            <a:r>
              <a:rPr lang="en-GB" sz="1400" dirty="0"/>
              <a:t>It established rules for ecclesiastical discipline, aimed at improving the education and conduct of the clergy. </a:t>
            </a:r>
          </a:p>
          <a:p>
            <a:pPr fontAlgn="base"/>
            <a:r>
              <a:rPr lang="en-GB" sz="1400" dirty="0"/>
              <a:t>It reaffirmed the reality of purgatory and the necessity of prayers for the deceased, and the veneration of the saints.</a:t>
            </a:r>
            <a:endParaRPr lang="en-US" sz="1400" dirty="0"/>
          </a:p>
        </p:txBody>
      </p:sp>
      <p:pic>
        <p:nvPicPr>
          <p:cNvPr id="4" name="Picture 3">
            <a:extLst>
              <a:ext uri="{FF2B5EF4-FFF2-40B4-BE49-F238E27FC236}">
                <a16:creationId xmlns:a16="http://schemas.microsoft.com/office/drawing/2014/main" id="{5BAFCD6C-3DDB-0B42-BB54-A3F1003B8AC9}"/>
              </a:ext>
            </a:extLst>
          </p:cNvPr>
          <p:cNvPicPr>
            <a:picLocks noChangeAspect="1"/>
          </p:cNvPicPr>
          <p:nvPr/>
        </p:nvPicPr>
        <p:blipFill>
          <a:blip r:embed="rId2"/>
          <a:stretch>
            <a:fillRect/>
          </a:stretch>
        </p:blipFill>
        <p:spPr>
          <a:xfrm>
            <a:off x="9474063" y="203459"/>
            <a:ext cx="2717937" cy="1525928"/>
          </a:xfrm>
          <a:prstGeom prst="rect">
            <a:avLst/>
          </a:prstGeom>
        </p:spPr>
      </p:pic>
    </p:spTree>
    <p:extLst>
      <p:ext uri="{BB962C8B-B14F-4D97-AF65-F5344CB8AC3E}">
        <p14:creationId xmlns:p14="http://schemas.microsoft.com/office/powerpoint/2010/main" val="3167744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EA562D-350D-9C4F-A980-067B851A1199}"/>
              </a:ext>
            </a:extLst>
          </p:cNvPr>
          <p:cNvSpPr>
            <a:spLocks noGrp="1"/>
          </p:cNvSpPr>
          <p:nvPr>
            <p:ph type="title"/>
          </p:nvPr>
        </p:nvSpPr>
        <p:spPr>
          <a:xfrm>
            <a:off x="1451579" y="316523"/>
            <a:ext cx="9603275" cy="1537231"/>
          </a:xfrm>
        </p:spPr>
        <p:txBody>
          <a:bodyPr>
            <a:normAutofit/>
          </a:bodyPr>
          <a:lstStyle/>
          <a:p>
            <a:pPr algn="ctr"/>
            <a:r>
              <a:rPr lang="en-US" sz="4000" cap="none" dirty="0"/>
              <a:t>The seventeenth-century English (Protestant) psyche</a:t>
            </a:r>
          </a:p>
        </p:txBody>
      </p:sp>
      <p:sp>
        <p:nvSpPr>
          <p:cNvPr id="3" name="Content Placeholder 2">
            <a:extLst>
              <a:ext uri="{FF2B5EF4-FFF2-40B4-BE49-F238E27FC236}">
                <a16:creationId xmlns:a16="http://schemas.microsoft.com/office/drawing/2014/main" id="{03958E1B-297A-7B41-9F1F-1C37957020FB}"/>
              </a:ext>
            </a:extLst>
          </p:cNvPr>
          <p:cNvSpPr>
            <a:spLocks noGrp="1"/>
          </p:cNvSpPr>
          <p:nvPr>
            <p:ph idx="1"/>
          </p:nvPr>
        </p:nvSpPr>
        <p:spPr>
          <a:xfrm>
            <a:off x="490286" y="2004009"/>
            <a:ext cx="6578729" cy="3974760"/>
          </a:xfrm>
        </p:spPr>
        <p:txBody>
          <a:bodyPr>
            <a:normAutofit/>
          </a:bodyPr>
          <a:lstStyle/>
          <a:p>
            <a:pPr marL="0" indent="0">
              <a:buNone/>
            </a:pPr>
            <a:r>
              <a:rPr lang="en-US" dirty="0"/>
              <a:t>It can be difficult, from a twenty-first-century viewpoint, to understand the importance of religion to the majority of those living in the seventeenth century. You are now going to see a number of contemporary images and events that impacted upon the English psyche, despite many of them having occurred prior to the seventeenth century.</a:t>
            </a:r>
          </a:p>
          <a:p>
            <a:pPr marL="0" indent="0">
              <a:buNone/>
            </a:pPr>
            <a:endParaRPr lang="en-US" dirty="0"/>
          </a:p>
          <a:p>
            <a:pPr marL="0" indent="0">
              <a:buNone/>
            </a:pPr>
            <a:r>
              <a:rPr lang="en-US" dirty="0"/>
              <a:t>Complete the Y-graph from the perspective of a Protestant living in seventeenth century England.</a:t>
            </a:r>
          </a:p>
        </p:txBody>
      </p:sp>
      <p:cxnSp>
        <p:nvCxnSpPr>
          <p:cNvPr id="5" name="Straight Connector 4">
            <a:extLst>
              <a:ext uri="{FF2B5EF4-FFF2-40B4-BE49-F238E27FC236}">
                <a16:creationId xmlns:a16="http://schemas.microsoft.com/office/drawing/2014/main" id="{0DB6DB69-20D0-8047-85E3-04857133E836}"/>
              </a:ext>
            </a:extLst>
          </p:cNvPr>
          <p:cNvCxnSpPr>
            <a:cxnSpLocks/>
          </p:cNvCxnSpPr>
          <p:nvPr/>
        </p:nvCxnSpPr>
        <p:spPr>
          <a:xfrm flipV="1">
            <a:off x="9401908" y="4255477"/>
            <a:ext cx="0" cy="1899138"/>
          </a:xfrm>
          <a:prstGeom prst="line">
            <a:avLst/>
          </a:prstGeom>
        </p:spPr>
        <p:style>
          <a:lnRef idx="3">
            <a:schemeClr val="accent1"/>
          </a:lnRef>
          <a:fillRef idx="0">
            <a:schemeClr val="accent1"/>
          </a:fillRef>
          <a:effectRef idx="2">
            <a:schemeClr val="accent1"/>
          </a:effectRef>
          <a:fontRef idx="minor">
            <a:schemeClr val="tx1"/>
          </a:fontRef>
        </p:style>
      </p:cxnSp>
      <p:cxnSp>
        <p:nvCxnSpPr>
          <p:cNvPr id="7" name="Straight Connector 6">
            <a:extLst>
              <a:ext uri="{FF2B5EF4-FFF2-40B4-BE49-F238E27FC236}">
                <a16:creationId xmlns:a16="http://schemas.microsoft.com/office/drawing/2014/main" id="{A49D91FC-5AD1-E84F-BEBA-E47B203F848C}"/>
              </a:ext>
            </a:extLst>
          </p:cNvPr>
          <p:cNvCxnSpPr>
            <a:cxnSpLocks/>
          </p:cNvCxnSpPr>
          <p:nvPr/>
        </p:nvCxnSpPr>
        <p:spPr>
          <a:xfrm flipH="1" flipV="1">
            <a:off x="7573108" y="2227385"/>
            <a:ext cx="1828800" cy="2028092"/>
          </a:xfrm>
          <a:prstGeom prst="line">
            <a:avLst/>
          </a:prstGeom>
        </p:spPr>
        <p:style>
          <a:lnRef idx="3">
            <a:schemeClr val="accent1"/>
          </a:lnRef>
          <a:fillRef idx="0">
            <a:schemeClr val="accent1"/>
          </a:fillRef>
          <a:effectRef idx="2">
            <a:schemeClr val="accent1"/>
          </a:effectRef>
          <a:fontRef idx="minor">
            <a:schemeClr val="tx1"/>
          </a:fontRef>
        </p:style>
      </p:cxnSp>
      <p:cxnSp>
        <p:nvCxnSpPr>
          <p:cNvPr id="9" name="Straight Connector 8">
            <a:extLst>
              <a:ext uri="{FF2B5EF4-FFF2-40B4-BE49-F238E27FC236}">
                <a16:creationId xmlns:a16="http://schemas.microsoft.com/office/drawing/2014/main" id="{B3797364-0F9E-FA46-B424-75A4C942160D}"/>
              </a:ext>
            </a:extLst>
          </p:cNvPr>
          <p:cNvCxnSpPr>
            <a:cxnSpLocks/>
          </p:cNvCxnSpPr>
          <p:nvPr/>
        </p:nvCxnSpPr>
        <p:spPr>
          <a:xfrm flipV="1">
            <a:off x="9401908" y="2227385"/>
            <a:ext cx="1652946" cy="2028092"/>
          </a:xfrm>
          <a:prstGeom prst="line">
            <a:avLst/>
          </a:prstGeom>
        </p:spPr>
        <p:style>
          <a:lnRef idx="3">
            <a:schemeClr val="accent1"/>
          </a:lnRef>
          <a:fillRef idx="0">
            <a:schemeClr val="accent1"/>
          </a:fillRef>
          <a:effectRef idx="2">
            <a:schemeClr val="accent1"/>
          </a:effectRef>
          <a:fontRef idx="minor">
            <a:schemeClr val="tx1"/>
          </a:fontRef>
        </p:style>
      </p:cxnSp>
      <p:sp>
        <p:nvSpPr>
          <p:cNvPr id="12" name="TextBox 11">
            <a:extLst>
              <a:ext uri="{FF2B5EF4-FFF2-40B4-BE49-F238E27FC236}">
                <a16:creationId xmlns:a16="http://schemas.microsoft.com/office/drawing/2014/main" id="{FD926BC8-D3BA-E74E-9FD3-0F47A0EEB8A2}"/>
              </a:ext>
            </a:extLst>
          </p:cNvPr>
          <p:cNvSpPr txBox="1"/>
          <p:nvPr/>
        </p:nvSpPr>
        <p:spPr>
          <a:xfrm>
            <a:off x="7268307" y="3798111"/>
            <a:ext cx="1254370"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1600" dirty="0"/>
              <a:t>What can be seen in the image?</a:t>
            </a:r>
          </a:p>
        </p:txBody>
      </p:sp>
      <p:sp>
        <p:nvSpPr>
          <p:cNvPr id="13" name="TextBox 12">
            <a:extLst>
              <a:ext uri="{FF2B5EF4-FFF2-40B4-BE49-F238E27FC236}">
                <a16:creationId xmlns:a16="http://schemas.microsoft.com/office/drawing/2014/main" id="{326B0A9F-DD3E-8145-B8B4-5053551382B6}"/>
              </a:ext>
            </a:extLst>
          </p:cNvPr>
          <p:cNvSpPr txBox="1"/>
          <p:nvPr/>
        </p:nvSpPr>
        <p:spPr>
          <a:xfrm>
            <a:off x="8402515" y="1898973"/>
            <a:ext cx="1998784"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1600" dirty="0"/>
              <a:t>Why would the event be remembered by English society?</a:t>
            </a:r>
          </a:p>
        </p:txBody>
      </p:sp>
      <p:sp>
        <p:nvSpPr>
          <p:cNvPr id="14" name="TextBox 13">
            <a:extLst>
              <a:ext uri="{FF2B5EF4-FFF2-40B4-BE49-F238E27FC236}">
                <a16:creationId xmlns:a16="http://schemas.microsoft.com/office/drawing/2014/main" id="{CDB92F5C-286B-1F45-9332-A3496B1E39DD}"/>
              </a:ext>
            </a:extLst>
          </p:cNvPr>
          <p:cNvSpPr txBox="1"/>
          <p:nvPr/>
        </p:nvSpPr>
        <p:spPr>
          <a:xfrm>
            <a:off x="9856178" y="3798111"/>
            <a:ext cx="1998784" cy="107721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1600" dirty="0"/>
              <a:t>Use adjectives to describe how the event made the Catholic faith appear.</a:t>
            </a:r>
          </a:p>
        </p:txBody>
      </p:sp>
    </p:spTree>
    <p:extLst>
      <p:ext uri="{BB962C8B-B14F-4D97-AF65-F5344CB8AC3E}">
        <p14:creationId xmlns:p14="http://schemas.microsoft.com/office/powerpoint/2010/main" val="2233003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24F717C-4F0E-8044-B579-AB33E4C7DCCB}"/>
              </a:ext>
            </a:extLst>
          </p:cNvPr>
          <p:cNvPicPr>
            <a:picLocks noChangeAspect="1"/>
          </p:cNvPicPr>
          <p:nvPr/>
        </p:nvPicPr>
        <p:blipFill>
          <a:blip r:embed="rId2"/>
          <a:stretch>
            <a:fillRect/>
          </a:stretch>
        </p:blipFill>
        <p:spPr>
          <a:xfrm>
            <a:off x="381000" y="0"/>
            <a:ext cx="11430000" cy="6858000"/>
          </a:xfrm>
          <a:prstGeom prst="rect">
            <a:avLst/>
          </a:prstGeom>
        </p:spPr>
      </p:pic>
      <p:sp useBgFill="1">
        <p:nvSpPr>
          <p:cNvPr id="5" name="TextBox 4"/>
          <p:cNvSpPr txBox="1"/>
          <p:nvPr/>
        </p:nvSpPr>
        <p:spPr>
          <a:xfrm>
            <a:off x="1477108" y="216256"/>
            <a:ext cx="9378463" cy="584775"/>
          </a:xfrm>
          <a:prstGeom prst="rect">
            <a:avLst/>
          </a:prstGeom>
        </p:spPr>
        <p:txBody>
          <a:bodyPr wrap="square" rtlCol="0">
            <a:spAutoFit/>
          </a:bodyPr>
          <a:lstStyle/>
          <a:p>
            <a:pPr algn="ctr"/>
            <a:r>
              <a:rPr lang="en-US" sz="3200" dirty="0">
                <a:latin typeface="+mj-lt"/>
                <a:ea typeface="Comic Sans MS" charset="0"/>
                <a:cs typeface="Comic Sans MS" charset="0"/>
              </a:rPr>
              <a:t>The St Bartholomew’s day massacre 1572</a:t>
            </a:r>
          </a:p>
        </p:txBody>
      </p:sp>
      <p:sp>
        <p:nvSpPr>
          <p:cNvPr id="7" name="Rectangle 6">
            <a:extLst>
              <a:ext uri="{FF2B5EF4-FFF2-40B4-BE49-F238E27FC236}">
                <a16:creationId xmlns:a16="http://schemas.microsoft.com/office/drawing/2014/main" id="{8A368472-C306-2842-8F37-5ACF2C41722B}"/>
              </a:ext>
            </a:extLst>
          </p:cNvPr>
          <p:cNvSpPr/>
          <p:nvPr/>
        </p:nvSpPr>
        <p:spPr>
          <a:xfrm>
            <a:off x="7022123" y="947954"/>
            <a:ext cx="4747846" cy="132343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n-GB" sz="1600" dirty="0">
                <a:solidFill>
                  <a:srgbClr val="101010"/>
                </a:solidFill>
              </a:rPr>
              <a:t>King Charles IX of France, under the sway of his mother, Catherine de Medici, orders the assassination of Huguenot Protestant leaders in Paris, setting off an orgy of killing that results in the massacre of tens of thousands of Huguenots all across France.</a:t>
            </a:r>
          </a:p>
        </p:txBody>
      </p:sp>
      <p:sp>
        <p:nvSpPr>
          <p:cNvPr id="8" name="Rectangle 7">
            <a:extLst>
              <a:ext uri="{FF2B5EF4-FFF2-40B4-BE49-F238E27FC236}">
                <a16:creationId xmlns:a16="http://schemas.microsoft.com/office/drawing/2014/main" id="{C04D515F-4A87-B148-AA5D-754E492029EC}"/>
              </a:ext>
            </a:extLst>
          </p:cNvPr>
          <p:cNvSpPr/>
          <p:nvPr/>
        </p:nvSpPr>
        <p:spPr>
          <a:xfrm>
            <a:off x="433754" y="5614701"/>
            <a:ext cx="6096000" cy="830997"/>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ctr"/>
            <a:r>
              <a:rPr lang="en-GB" sz="1600" dirty="0">
                <a:solidFill>
                  <a:srgbClr val="101010"/>
                </a:solidFill>
              </a:rPr>
              <a:t>An estimated 3,000 French Protestants were killed in Paris, and as many as 70,000 in all of France. The massacre of Saint Bartholomew’s Day marked the resumption of religious civil war in France.</a:t>
            </a:r>
            <a:endParaRPr lang="en-US" sz="1600" dirty="0"/>
          </a:p>
        </p:txBody>
      </p:sp>
    </p:spTree>
    <p:extLst>
      <p:ext uri="{BB962C8B-B14F-4D97-AF65-F5344CB8AC3E}">
        <p14:creationId xmlns:p14="http://schemas.microsoft.com/office/powerpoint/2010/main" val="3009225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 y="950066"/>
            <a:ext cx="8733693" cy="5690496"/>
          </a:xfrm>
          <a:prstGeom prst="rect">
            <a:avLst/>
          </a:prstGeom>
        </p:spPr>
      </p:pic>
      <p:sp>
        <p:nvSpPr>
          <p:cNvPr id="5" name="TextBox 4"/>
          <p:cNvSpPr txBox="1"/>
          <p:nvPr/>
        </p:nvSpPr>
        <p:spPr>
          <a:xfrm>
            <a:off x="1801792" y="119069"/>
            <a:ext cx="8307316" cy="830997"/>
          </a:xfrm>
          <a:prstGeom prst="rect">
            <a:avLst/>
          </a:prstGeom>
          <a:noFill/>
        </p:spPr>
        <p:txBody>
          <a:bodyPr wrap="square" rtlCol="0">
            <a:spAutoFit/>
          </a:bodyPr>
          <a:lstStyle/>
          <a:p>
            <a:pPr algn="ctr"/>
            <a:r>
              <a:rPr lang="en-US" sz="4800" dirty="0"/>
              <a:t>John Foxe’s </a:t>
            </a:r>
            <a:r>
              <a:rPr lang="en-US" sz="4800" i="1" dirty="0"/>
              <a:t>Acts and Monuments</a:t>
            </a:r>
            <a:endParaRPr lang="en-US" sz="4800" dirty="0"/>
          </a:p>
        </p:txBody>
      </p:sp>
      <p:sp>
        <p:nvSpPr>
          <p:cNvPr id="6" name="TextBox 5"/>
          <p:cNvSpPr txBox="1"/>
          <p:nvPr/>
        </p:nvSpPr>
        <p:spPr>
          <a:xfrm>
            <a:off x="8733692" y="942725"/>
            <a:ext cx="3085480"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1600" dirty="0"/>
              <a:t>First published in 1563, Foxe’s </a:t>
            </a:r>
            <a:r>
              <a:rPr lang="en-US" sz="1600" i="1" dirty="0"/>
              <a:t>Acts and Monuments </a:t>
            </a:r>
            <a:r>
              <a:rPr lang="en-US" sz="1600" dirty="0"/>
              <a:t>(popularly called </a:t>
            </a:r>
            <a:r>
              <a:rPr lang="en-US" sz="1600" i="1" dirty="0"/>
              <a:t>The Book of Martyrs</a:t>
            </a:r>
            <a:r>
              <a:rPr lang="en-US" sz="1600" dirty="0"/>
              <a:t>) was a Protestant text that chronicled the struggle of the Protestant faith against Catholicism.</a:t>
            </a:r>
          </a:p>
        </p:txBody>
      </p:sp>
      <p:sp>
        <p:nvSpPr>
          <p:cNvPr id="7" name="TextBox 6">
            <a:extLst>
              <a:ext uri="{FF2B5EF4-FFF2-40B4-BE49-F238E27FC236}">
                <a16:creationId xmlns:a16="http://schemas.microsoft.com/office/drawing/2014/main" id="{F6B018C8-4F69-7B45-B023-F646695645E5}"/>
              </a:ext>
            </a:extLst>
          </p:cNvPr>
          <p:cNvSpPr txBox="1"/>
          <p:nvPr/>
        </p:nvSpPr>
        <p:spPr>
          <a:xfrm>
            <a:off x="8733692" y="4369198"/>
            <a:ext cx="3085480" cy="107721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1600" dirty="0"/>
              <a:t>Foxe chronicled the early Christian martyrs as well as those more recent events during the turbulent reigns of Edward VI and Mary I. </a:t>
            </a:r>
          </a:p>
        </p:txBody>
      </p:sp>
    </p:spTree>
    <p:extLst>
      <p:ext uri="{BB962C8B-B14F-4D97-AF65-F5344CB8AC3E}">
        <p14:creationId xmlns:p14="http://schemas.microsoft.com/office/powerpoint/2010/main" val="3060813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9019E6D-6FE4-D04A-B3C6-EDFA71FBAC02}"/>
              </a:ext>
            </a:extLst>
          </p:cNvPr>
          <p:cNvPicPr>
            <a:picLocks noChangeAspect="1"/>
          </p:cNvPicPr>
          <p:nvPr/>
        </p:nvPicPr>
        <p:blipFill>
          <a:blip r:embed="rId2"/>
          <a:stretch>
            <a:fillRect/>
          </a:stretch>
        </p:blipFill>
        <p:spPr>
          <a:xfrm>
            <a:off x="0" y="891250"/>
            <a:ext cx="9473215" cy="5966749"/>
          </a:xfrm>
          <a:prstGeom prst="rect">
            <a:avLst/>
          </a:prstGeom>
        </p:spPr>
      </p:pic>
      <p:sp>
        <p:nvSpPr>
          <p:cNvPr id="5" name="TextBox 4">
            <a:extLst>
              <a:ext uri="{FF2B5EF4-FFF2-40B4-BE49-F238E27FC236}">
                <a16:creationId xmlns:a16="http://schemas.microsoft.com/office/drawing/2014/main" id="{8F5A4EE6-1669-C740-B52E-F1F6C0324741}"/>
              </a:ext>
            </a:extLst>
          </p:cNvPr>
          <p:cNvSpPr txBox="1"/>
          <p:nvPr/>
        </p:nvSpPr>
        <p:spPr>
          <a:xfrm>
            <a:off x="9473215" y="548640"/>
            <a:ext cx="2633441" cy="286232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t>In the seventeenth century, literacy was not universal; many people, particularly the poor, could neither read nor write.</a:t>
            </a:r>
          </a:p>
          <a:p>
            <a:endParaRPr lang="en-US" dirty="0"/>
          </a:p>
          <a:p>
            <a:r>
              <a:rPr lang="en-US" dirty="0"/>
              <a:t>This made drawings, prints and woodcuts all the more valuable.</a:t>
            </a:r>
          </a:p>
        </p:txBody>
      </p:sp>
      <p:sp>
        <p:nvSpPr>
          <p:cNvPr id="6" name="TextBox 5">
            <a:extLst>
              <a:ext uri="{FF2B5EF4-FFF2-40B4-BE49-F238E27FC236}">
                <a16:creationId xmlns:a16="http://schemas.microsoft.com/office/drawing/2014/main" id="{6AB7C4FF-EFDC-DD48-BDD1-F56881F1B564}"/>
              </a:ext>
            </a:extLst>
          </p:cNvPr>
          <p:cNvSpPr txBox="1"/>
          <p:nvPr/>
        </p:nvSpPr>
        <p:spPr>
          <a:xfrm>
            <a:off x="922116" y="0"/>
            <a:ext cx="8307316" cy="830997"/>
          </a:xfrm>
          <a:prstGeom prst="rect">
            <a:avLst/>
          </a:prstGeom>
          <a:noFill/>
        </p:spPr>
        <p:txBody>
          <a:bodyPr wrap="square" rtlCol="0">
            <a:spAutoFit/>
          </a:bodyPr>
          <a:lstStyle/>
          <a:p>
            <a:pPr algn="ctr"/>
            <a:r>
              <a:rPr lang="en-US" sz="4800" dirty="0">
                <a:latin typeface="+mj-lt"/>
              </a:rPr>
              <a:t>Protestant Martyrdoms</a:t>
            </a:r>
          </a:p>
        </p:txBody>
      </p:sp>
    </p:spTree>
    <p:extLst>
      <p:ext uri="{BB962C8B-B14F-4D97-AF65-F5344CB8AC3E}">
        <p14:creationId xmlns:p14="http://schemas.microsoft.com/office/powerpoint/2010/main" val="2691921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Gallery</Template>
  <TotalTime>5422</TotalTime>
  <Words>1189</Words>
  <Application>Microsoft Macintosh PowerPoint</Application>
  <PresentationFormat>Widescreen</PresentationFormat>
  <Paragraphs>77</Paragraphs>
  <Slides>19</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Comic Sans MS</vt:lpstr>
      <vt:lpstr>Gill Sans MT</vt:lpstr>
      <vt:lpstr>Tahoma</vt:lpstr>
      <vt:lpstr>Gallery</vt:lpstr>
      <vt:lpstr>Religious divisions in the early seventeenth century</vt:lpstr>
      <vt:lpstr>Lesson Objectives</vt:lpstr>
      <vt:lpstr>Keywords</vt:lpstr>
      <vt:lpstr>PowerPoint Presentation</vt:lpstr>
      <vt:lpstr>Europe and the ‘Counter-Reformation’</vt:lpstr>
      <vt:lpstr>The seventeenth-century English (Protestant) psyche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Plenary</vt:lpstr>
      <vt:lpstr>Notices</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was the political nation structured in 1603?</dc:title>
  <dc:creator>Thomas Finch</dc:creator>
  <cp:lastModifiedBy>Noah Millstone</cp:lastModifiedBy>
  <cp:revision>86</cp:revision>
  <dcterms:created xsi:type="dcterms:W3CDTF">2018-04-04T10:19:18Z</dcterms:created>
  <dcterms:modified xsi:type="dcterms:W3CDTF">2018-10-18T13:42:20Z</dcterms:modified>
</cp:coreProperties>
</file>